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61" r:id="rId4"/>
    <p:sldId id="293" r:id="rId5"/>
    <p:sldId id="292" r:id="rId6"/>
    <p:sldId id="294" r:id="rId7"/>
    <p:sldId id="300" r:id="rId8"/>
    <p:sldId id="295" r:id="rId9"/>
    <p:sldId id="301" r:id="rId10"/>
    <p:sldId id="296" r:id="rId11"/>
    <p:sldId id="297" r:id="rId12"/>
    <p:sldId id="298" r:id="rId13"/>
    <p:sldId id="260" r:id="rId14"/>
    <p:sldId id="279" r:id="rId15"/>
    <p:sldId id="299" r:id="rId16"/>
    <p:sldId id="302" r:id="rId17"/>
    <p:sldId id="304" r:id="rId18"/>
    <p:sldId id="305" r:id="rId19"/>
    <p:sldId id="303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CB0A9-AFB4-456A-8C35-522A77C8E053}" v="1" dt="2024-01-04T12:21:51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Roar Garstad-Berg" userId="6c9fb654-e4aa-42a2-9e23-6a682a4c94e6" providerId="ADAL" clId="{6B8CB0A9-AFB4-456A-8C35-522A77C8E053}"/>
    <pc:docChg chg="undo custSel addSld modSld sldOrd">
      <pc:chgData name="Kim Roar Garstad-Berg" userId="6c9fb654-e4aa-42a2-9e23-6a682a4c94e6" providerId="ADAL" clId="{6B8CB0A9-AFB4-456A-8C35-522A77C8E053}" dt="2024-01-10T07:39:03.410" v="1059" actId="20577"/>
      <pc:docMkLst>
        <pc:docMk/>
      </pc:docMkLst>
      <pc:sldChg chg="modSp mod">
        <pc:chgData name="Kim Roar Garstad-Berg" userId="6c9fb654-e4aa-42a2-9e23-6a682a4c94e6" providerId="ADAL" clId="{6B8CB0A9-AFB4-456A-8C35-522A77C8E053}" dt="2024-01-04T12:21:51.329" v="671" actId="20578"/>
        <pc:sldMkLst>
          <pc:docMk/>
          <pc:sldMk cId="3810141542" sldId="257"/>
        </pc:sldMkLst>
        <pc:spChg chg="mod">
          <ac:chgData name="Kim Roar Garstad-Berg" userId="6c9fb654-e4aa-42a2-9e23-6a682a4c94e6" providerId="ADAL" clId="{6B8CB0A9-AFB4-456A-8C35-522A77C8E053}" dt="2024-01-04T12:21:51.329" v="671" actId="20578"/>
          <ac:spMkLst>
            <pc:docMk/>
            <pc:sldMk cId="3810141542" sldId="257"/>
            <ac:spMk id="3" creationId="{FA6CB000-072F-4E50-A6F9-AF83A7CFAB44}"/>
          </ac:spMkLst>
        </pc:spChg>
      </pc:sldChg>
      <pc:sldChg chg="modSp mod">
        <pc:chgData name="Kim Roar Garstad-Berg" userId="6c9fb654-e4aa-42a2-9e23-6a682a4c94e6" providerId="ADAL" clId="{6B8CB0A9-AFB4-456A-8C35-522A77C8E053}" dt="2024-01-04T12:12:24.408" v="544" actId="20577"/>
        <pc:sldMkLst>
          <pc:docMk/>
          <pc:sldMk cId="1828056745" sldId="260"/>
        </pc:sldMkLst>
        <pc:spChg chg="mod">
          <ac:chgData name="Kim Roar Garstad-Berg" userId="6c9fb654-e4aa-42a2-9e23-6a682a4c94e6" providerId="ADAL" clId="{6B8CB0A9-AFB4-456A-8C35-522A77C8E053}" dt="2024-01-04T12:12:24.408" v="544" actId="20577"/>
          <ac:spMkLst>
            <pc:docMk/>
            <pc:sldMk cId="1828056745" sldId="260"/>
            <ac:spMk id="3" creationId="{239727BF-E385-41DE-A4E3-3C7F28AD2EF2}"/>
          </ac:spMkLst>
        </pc:spChg>
      </pc:sldChg>
      <pc:sldChg chg="modSp mod ord">
        <pc:chgData name="Kim Roar Garstad-Berg" userId="6c9fb654-e4aa-42a2-9e23-6a682a4c94e6" providerId="ADAL" clId="{6B8CB0A9-AFB4-456A-8C35-522A77C8E053}" dt="2024-01-04T12:11:34.742" v="509"/>
        <pc:sldMkLst>
          <pc:docMk/>
          <pc:sldMk cId="4085586167" sldId="279"/>
        </pc:sldMkLst>
        <pc:spChg chg="mod">
          <ac:chgData name="Kim Roar Garstad-Berg" userId="6c9fb654-e4aa-42a2-9e23-6a682a4c94e6" providerId="ADAL" clId="{6B8CB0A9-AFB4-456A-8C35-522A77C8E053}" dt="2024-01-04T12:10:49.310" v="505" actId="27636"/>
          <ac:spMkLst>
            <pc:docMk/>
            <pc:sldMk cId="4085586167" sldId="279"/>
            <ac:spMk id="2" creationId="{B05D3041-0B26-4ECA-9197-0DB5DEB4BD84}"/>
          </ac:spMkLst>
        </pc:spChg>
        <pc:spChg chg="mod">
          <ac:chgData name="Kim Roar Garstad-Berg" userId="6c9fb654-e4aa-42a2-9e23-6a682a4c94e6" providerId="ADAL" clId="{6B8CB0A9-AFB4-456A-8C35-522A77C8E053}" dt="2024-01-04T12:10:54.742" v="507" actId="14100"/>
          <ac:spMkLst>
            <pc:docMk/>
            <pc:sldMk cId="4085586167" sldId="279"/>
            <ac:spMk id="9" creationId="{3B5F8519-F5AF-4DB1-A650-E251BDB1E436}"/>
          </ac:spMkLst>
        </pc:spChg>
      </pc:sldChg>
      <pc:sldChg chg="addSp delSp modSp mod">
        <pc:chgData name="Kim Roar Garstad-Berg" userId="6c9fb654-e4aa-42a2-9e23-6a682a4c94e6" providerId="ADAL" clId="{6B8CB0A9-AFB4-456A-8C35-522A77C8E053}" dt="2024-01-04T12:07:45.773" v="235" actId="20577"/>
        <pc:sldMkLst>
          <pc:docMk/>
          <pc:sldMk cId="3440572820" sldId="297"/>
        </pc:sldMkLst>
        <pc:spChg chg="mod">
          <ac:chgData name="Kim Roar Garstad-Berg" userId="6c9fb654-e4aa-42a2-9e23-6a682a4c94e6" providerId="ADAL" clId="{6B8CB0A9-AFB4-456A-8C35-522A77C8E053}" dt="2024-01-04T12:03:57.211" v="7" actId="1076"/>
          <ac:spMkLst>
            <pc:docMk/>
            <pc:sldMk cId="3440572820" sldId="297"/>
            <ac:spMk id="2" creationId="{3895269C-A45C-1A51-6353-5E127116B5DF}"/>
          </ac:spMkLst>
        </pc:spChg>
        <pc:spChg chg="mod">
          <ac:chgData name="Kim Roar Garstad-Berg" userId="6c9fb654-e4aa-42a2-9e23-6a682a4c94e6" providerId="ADAL" clId="{6B8CB0A9-AFB4-456A-8C35-522A77C8E053}" dt="2024-01-04T12:07:45.773" v="235" actId="20577"/>
          <ac:spMkLst>
            <pc:docMk/>
            <pc:sldMk cId="3440572820" sldId="297"/>
            <ac:spMk id="3" creationId="{10C03C87-23CD-3E5C-829F-4136161EBFFD}"/>
          </ac:spMkLst>
        </pc:spChg>
        <pc:picChg chg="add mod">
          <ac:chgData name="Kim Roar Garstad-Berg" userId="6c9fb654-e4aa-42a2-9e23-6a682a4c94e6" providerId="ADAL" clId="{6B8CB0A9-AFB4-456A-8C35-522A77C8E053}" dt="2024-01-04T12:04:01.046" v="9" actId="14100"/>
          <ac:picMkLst>
            <pc:docMk/>
            <pc:sldMk cId="3440572820" sldId="297"/>
            <ac:picMk id="5" creationId="{CC8B63B3-0CBB-12AD-EE6C-D7F4FEE91949}"/>
          </ac:picMkLst>
        </pc:picChg>
        <pc:picChg chg="del mod modCrop">
          <ac:chgData name="Kim Roar Garstad-Berg" userId="6c9fb654-e4aa-42a2-9e23-6a682a4c94e6" providerId="ADAL" clId="{6B8CB0A9-AFB4-456A-8C35-522A77C8E053}" dt="2024-01-04T12:02:39.008" v="2" actId="478"/>
          <ac:picMkLst>
            <pc:docMk/>
            <pc:sldMk cId="3440572820" sldId="297"/>
            <ac:picMk id="13" creationId="{D9F10AA7-E64D-FA27-CE7F-351D90A113E3}"/>
          </ac:picMkLst>
        </pc:picChg>
      </pc:sldChg>
      <pc:sldChg chg="modSp mod">
        <pc:chgData name="Kim Roar Garstad-Berg" userId="6c9fb654-e4aa-42a2-9e23-6a682a4c94e6" providerId="ADAL" clId="{6B8CB0A9-AFB4-456A-8C35-522A77C8E053}" dt="2024-01-04T12:16:31.678" v="600" actId="20577"/>
        <pc:sldMkLst>
          <pc:docMk/>
          <pc:sldMk cId="1182508216" sldId="302"/>
        </pc:sldMkLst>
        <pc:spChg chg="mod">
          <ac:chgData name="Kim Roar Garstad-Berg" userId="6c9fb654-e4aa-42a2-9e23-6a682a4c94e6" providerId="ADAL" clId="{6B8CB0A9-AFB4-456A-8C35-522A77C8E053}" dt="2024-01-04T12:16:31.678" v="600" actId="20577"/>
          <ac:spMkLst>
            <pc:docMk/>
            <pc:sldMk cId="1182508216" sldId="302"/>
            <ac:spMk id="4" creationId="{8ACE5ED1-CEE1-D517-004A-E1C0F33390CF}"/>
          </ac:spMkLst>
        </pc:spChg>
      </pc:sldChg>
      <pc:sldChg chg="modSp new mod">
        <pc:chgData name="Kim Roar Garstad-Berg" userId="6c9fb654-e4aa-42a2-9e23-6a682a4c94e6" providerId="ADAL" clId="{6B8CB0A9-AFB4-456A-8C35-522A77C8E053}" dt="2024-01-04T12:21:04.085" v="636" actId="20577"/>
        <pc:sldMkLst>
          <pc:docMk/>
          <pc:sldMk cId="2917234975" sldId="304"/>
        </pc:sldMkLst>
        <pc:spChg chg="mod">
          <ac:chgData name="Kim Roar Garstad-Berg" userId="6c9fb654-e4aa-42a2-9e23-6a682a4c94e6" providerId="ADAL" clId="{6B8CB0A9-AFB4-456A-8C35-522A77C8E053}" dt="2024-01-04T12:20:48.687" v="610" actId="20577"/>
          <ac:spMkLst>
            <pc:docMk/>
            <pc:sldMk cId="2917234975" sldId="304"/>
            <ac:spMk id="2" creationId="{292FE383-436F-DDC6-7EF3-46D5BC3E0286}"/>
          </ac:spMkLst>
        </pc:spChg>
        <pc:spChg chg="mod">
          <ac:chgData name="Kim Roar Garstad-Berg" userId="6c9fb654-e4aa-42a2-9e23-6a682a4c94e6" providerId="ADAL" clId="{6B8CB0A9-AFB4-456A-8C35-522A77C8E053}" dt="2024-01-04T12:21:04.085" v="636" actId="20577"/>
          <ac:spMkLst>
            <pc:docMk/>
            <pc:sldMk cId="2917234975" sldId="304"/>
            <ac:spMk id="3" creationId="{0B4DB734-75EA-64C0-AECF-A731B2A4994D}"/>
          </ac:spMkLst>
        </pc:spChg>
      </pc:sldChg>
      <pc:sldChg chg="modSp new mod">
        <pc:chgData name="Kim Roar Garstad-Berg" userId="6c9fb654-e4aa-42a2-9e23-6a682a4c94e6" providerId="ADAL" clId="{6B8CB0A9-AFB4-456A-8C35-522A77C8E053}" dt="2024-01-10T07:39:03.410" v="1059" actId="20577"/>
        <pc:sldMkLst>
          <pc:docMk/>
          <pc:sldMk cId="1054817373" sldId="305"/>
        </pc:sldMkLst>
        <pc:spChg chg="mod">
          <ac:chgData name="Kim Roar Garstad-Berg" userId="6c9fb654-e4aa-42a2-9e23-6a682a4c94e6" providerId="ADAL" clId="{6B8CB0A9-AFB4-456A-8C35-522A77C8E053}" dt="2024-01-10T07:35:58.961" v="689" actId="20577"/>
          <ac:spMkLst>
            <pc:docMk/>
            <pc:sldMk cId="1054817373" sldId="305"/>
            <ac:spMk id="2" creationId="{5CD63D42-7753-4190-7886-36EBA2FDFCB3}"/>
          </ac:spMkLst>
        </pc:spChg>
        <pc:spChg chg="mod">
          <ac:chgData name="Kim Roar Garstad-Berg" userId="6c9fb654-e4aa-42a2-9e23-6a682a4c94e6" providerId="ADAL" clId="{6B8CB0A9-AFB4-456A-8C35-522A77C8E053}" dt="2024-01-10T07:39:03.410" v="1059" actId="20577"/>
          <ac:spMkLst>
            <pc:docMk/>
            <pc:sldMk cId="1054817373" sldId="305"/>
            <ac:spMk id="3" creationId="{9A738241-2F4A-A086-8619-F4FD0252D9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2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D8785-B49B-4B15-98BC-189A685D8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842932" cy="4567137"/>
          </a:xfrm>
        </p:spPr>
        <p:txBody>
          <a:bodyPr>
            <a:normAutofit/>
          </a:bodyPr>
          <a:lstStyle/>
          <a:p>
            <a:r>
              <a:rPr lang="nb-NO" dirty="0" err="1"/>
              <a:t>Gruppeting</a:t>
            </a:r>
            <a:r>
              <a:rPr lang="nb-NO" dirty="0"/>
              <a:t>/ Årsmøte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E474-67F7-477D-B97B-B8A00C34F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lnSpcReduction="10000"/>
          </a:bodyPr>
          <a:lstStyle/>
          <a:p>
            <a:r>
              <a:rPr lang="nb-NO"/>
              <a:t>1. Langesund </a:t>
            </a:r>
            <a:r>
              <a:rPr lang="nb-NO" err="1"/>
              <a:t>SjøSPEIDERGRUPPE</a:t>
            </a:r>
            <a:endParaRPr lang="nb-NO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A8CE60E-1764-482F-9821-1A7D66A99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681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A3040C8-73D6-4762-BCFF-3F3FB36CA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4" y="388893"/>
            <a:ext cx="2579066" cy="30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 – Materiell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03C87-23CD-3E5C-829F-4136161E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11680"/>
            <a:ext cx="3409950" cy="4160520"/>
          </a:xfrm>
        </p:spPr>
        <p:txBody>
          <a:bodyPr>
            <a:normAutofit/>
          </a:bodyPr>
          <a:lstStyle/>
          <a:p>
            <a:r>
              <a:rPr lang="nb-NO" sz="1600" b="1" dirty="0"/>
              <a:t>Hovedlinjer:</a:t>
            </a:r>
          </a:p>
          <a:p>
            <a:pPr lvl="1"/>
            <a:r>
              <a:rPr lang="nb-NO" sz="1200" dirty="0"/>
              <a:t>Speiderhuset på </a:t>
            </a:r>
            <a:r>
              <a:rPr lang="nb-NO" sz="1200" dirty="0" err="1"/>
              <a:t>Nustad</a:t>
            </a:r>
            <a:r>
              <a:rPr lang="nb-NO" sz="1200" dirty="0"/>
              <a:t> Gård leies av Bamble Kommune uten kostnad for gruppa. Alt inventar i huset eies av speidergruppa.</a:t>
            </a:r>
          </a:p>
          <a:p>
            <a:pPr lvl="1"/>
            <a:r>
              <a:rPr lang="nb-NO" sz="1200" dirty="0"/>
              <a:t>Bryggeanlegget i Kongshavn er utleid fra Grenland Havn på 10-prs kontrakt fra 2016 med 5 årlige opsjoner fra 2026. Årlig leie er </a:t>
            </a:r>
            <a:r>
              <a:rPr lang="nb-NO" sz="1200" dirty="0" err="1"/>
              <a:t>ca</a:t>
            </a:r>
            <a:r>
              <a:rPr lang="nb-NO" sz="1200" dirty="0"/>
              <a:t> 1.500 kr pluss strøm.</a:t>
            </a:r>
          </a:p>
          <a:p>
            <a:pPr lvl="1"/>
            <a:r>
              <a:rPr lang="nb-NO" sz="1200" dirty="0"/>
              <a:t>Gruppa eier selv flytebryggen og boden på brygga.</a:t>
            </a:r>
          </a:p>
          <a:p>
            <a:pPr lvl="1"/>
            <a:endParaRPr lang="nb-NO" sz="1200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93C6201-6B82-6977-57DF-77C480DD887B}"/>
              </a:ext>
            </a:extLst>
          </p:cNvPr>
          <p:cNvSpPr txBox="1">
            <a:spLocks/>
          </p:cNvSpPr>
          <p:nvPr/>
        </p:nvSpPr>
        <p:spPr>
          <a:xfrm>
            <a:off x="4000502" y="2011680"/>
            <a:ext cx="3667125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/>
              <a:t>Båter</a:t>
            </a:r>
          </a:p>
          <a:p>
            <a:pPr lvl="1"/>
            <a:r>
              <a:rPr lang="nb-NO" sz="1200" dirty="0"/>
              <a:t>S/S Pontos</a:t>
            </a:r>
          </a:p>
          <a:p>
            <a:pPr lvl="1"/>
            <a:r>
              <a:rPr lang="nb-NO" sz="1200" dirty="0" err="1"/>
              <a:t>Kaldor</a:t>
            </a:r>
            <a:endParaRPr lang="nb-NO" sz="1200" dirty="0"/>
          </a:p>
          <a:p>
            <a:pPr lvl="1"/>
            <a:r>
              <a:rPr lang="nb-NO" sz="1200" dirty="0"/>
              <a:t>Sjarmanda</a:t>
            </a:r>
          </a:p>
          <a:p>
            <a:pPr lvl="1"/>
            <a:r>
              <a:rPr lang="nb-NO" sz="1200" dirty="0"/>
              <a:t>Pioner Viking</a:t>
            </a:r>
          </a:p>
          <a:p>
            <a:pPr lvl="1"/>
            <a:r>
              <a:rPr lang="nb-NO" sz="1200" dirty="0" err="1"/>
              <a:t>Suzumar</a:t>
            </a:r>
            <a:r>
              <a:rPr lang="nb-NO" sz="1200" dirty="0"/>
              <a:t> gummibåt (ny 2023)</a:t>
            </a:r>
          </a:p>
          <a:p>
            <a:pPr lvl="1"/>
            <a:r>
              <a:rPr lang="nb-NO" sz="1200" dirty="0"/>
              <a:t>6 askeladder (4 operative)</a:t>
            </a:r>
          </a:p>
          <a:p>
            <a:pPr lvl="1"/>
            <a:r>
              <a:rPr lang="nb-NO" sz="1200" dirty="0"/>
              <a:t>5 Walker Bay (1 ny 2023)</a:t>
            </a:r>
          </a:p>
          <a:p>
            <a:pPr lvl="1"/>
            <a:r>
              <a:rPr lang="nb-NO" sz="1200" dirty="0"/>
              <a:t>Hunter seiljolle</a:t>
            </a:r>
          </a:p>
          <a:p>
            <a:pPr lvl="1"/>
            <a:r>
              <a:rPr lang="nb-NO" sz="1200" dirty="0"/>
              <a:t>11 kanoer med hengere</a:t>
            </a:r>
          </a:p>
          <a:p>
            <a:pPr lvl="1"/>
            <a:r>
              <a:rPr lang="nb-NO" sz="1200" dirty="0"/>
              <a:t>3 båthengere</a:t>
            </a:r>
          </a:p>
          <a:p>
            <a:pPr lvl="1"/>
            <a:r>
              <a:rPr lang="nb-NO" sz="1200" dirty="0"/>
              <a:t>7 Påhengsmotorer til flere båter (en ny 2023)</a:t>
            </a:r>
          </a:p>
          <a:p>
            <a:pPr lvl="1"/>
            <a:endParaRPr lang="nb-NO" sz="1200" dirty="0"/>
          </a:p>
          <a:p>
            <a:pPr lvl="1"/>
            <a:endParaRPr lang="nb-NO" sz="1200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FB370DD-C9D2-2C69-E3B4-AEC78943F36D}"/>
              </a:ext>
            </a:extLst>
          </p:cNvPr>
          <p:cNvSpPr txBox="1">
            <a:spLocks/>
          </p:cNvSpPr>
          <p:nvPr/>
        </p:nvSpPr>
        <p:spPr>
          <a:xfrm>
            <a:off x="7972427" y="2011680"/>
            <a:ext cx="3324225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/>
              <a:t>Annet materiell</a:t>
            </a:r>
          </a:p>
          <a:p>
            <a:pPr lvl="1"/>
            <a:r>
              <a:rPr lang="nb-NO" sz="1200" dirty="0"/>
              <a:t>Patruljetelt</a:t>
            </a:r>
          </a:p>
          <a:p>
            <a:pPr lvl="1"/>
            <a:r>
              <a:rPr lang="nb-NO" sz="1200" dirty="0"/>
              <a:t>Mat-telt med inventar og gassdrevet kjøkken/kjøleskap</a:t>
            </a:r>
          </a:p>
          <a:p>
            <a:pPr lvl="1"/>
            <a:r>
              <a:rPr lang="nb-NO" sz="1200" dirty="0"/>
              <a:t>Pop-opp telt (nytt 2023)</a:t>
            </a:r>
          </a:p>
          <a:p>
            <a:pPr lvl="1"/>
            <a:r>
              <a:rPr lang="nb-NO" sz="1200" dirty="0"/>
              <a:t>Diverse patruljeutstyr som kjøkkenutstyr etc.</a:t>
            </a:r>
          </a:p>
          <a:p>
            <a:pPr lvl="1"/>
            <a:endParaRPr lang="nb-NO" sz="1200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4D18A22-A184-10E0-583A-396367516EA5}"/>
              </a:ext>
            </a:extLst>
          </p:cNvPr>
          <p:cNvCxnSpPr/>
          <p:nvPr/>
        </p:nvCxnSpPr>
        <p:spPr>
          <a:xfrm>
            <a:off x="4000502" y="1994535"/>
            <a:ext cx="0" cy="4570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A7A344F-1D20-E6F6-827C-DA6C033D3B97}"/>
              </a:ext>
            </a:extLst>
          </p:cNvPr>
          <p:cNvCxnSpPr/>
          <p:nvPr/>
        </p:nvCxnSpPr>
        <p:spPr>
          <a:xfrm>
            <a:off x="7991478" y="2011680"/>
            <a:ext cx="0" cy="4570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0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447992"/>
            <a:ext cx="4176298" cy="1325563"/>
          </a:xfrm>
        </p:spPr>
        <p:txBody>
          <a:bodyPr/>
          <a:lstStyle/>
          <a:p>
            <a:r>
              <a:rPr lang="nb-NO" dirty="0"/>
              <a:t>Budsjettforslag</a:t>
            </a:r>
            <a:br>
              <a:rPr lang="nb-NO" dirty="0"/>
            </a:br>
            <a:r>
              <a:rPr lang="nb-NO" dirty="0"/>
              <a:t>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03C87-23CD-3E5C-829F-4136161E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50" y="1922411"/>
            <a:ext cx="3909015" cy="4160520"/>
          </a:xfrm>
        </p:spPr>
        <p:txBody>
          <a:bodyPr>
            <a:normAutofit/>
          </a:bodyPr>
          <a:lstStyle/>
          <a:p>
            <a:r>
              <a:rPr lang="nb-NO" sz="1600" b="1" dirty="0"/>
              <a:t>Investeringsbehov:</a:t>
            </a:r>
          </a:p>
          <a:p>
            <a:pPr lvl="1"/>
            <a:r>
              <a:rPr lang="nb-NO" sz="1200" dirty="0"/>
              <a:t>Nye seil til flere båter (dekkes av allerede mottatte midler).</a:t>
            </a:r>
          </a:p>
          <a:p>
            <a:pPr lvl="1"/>
            <a:r>
              <a:rPr lang="nb-NO" sz="1200" dirty="0"/>
              <a:t>Oppgradering på </a:t>
            </a:r>
            <a:r>
              <a:rPr lang="nb-NO" sz="1200" dirty="0" err="1"/>
              <a:t>Nustad</a:t>
            </a:r>
            <a:r>
              <a:rPr lang="nb-NO" sz="1200" dirty="0"/>
              <a:t> Gård – male og oppgradere gangen</a:t>
            </a:r>
          </a:p>
          <a:p>
            <a:pPr lvl="1"/>
            <a:r>
              <a:rPr lang="nb-NO" sz="1200" dirty="0"/>
              <a:t>Oppgradering på speiderbrygga: diverse vedlikehold</a:t>
            </a:r>
          </a:p>
          <a:p>
            <a:pPr lvl="1"/>
            <a:r>
              <a:rPr lang="nb-NO" sz="1200" dirty="0"/>
              <a:t>Årlig vårpuss på båtene </a:t>
            </a:r>
            <a:r>
              <a:rPr lang="nb-NO" sz="1200" dirty="0" err="1"/>
              <a:t>inkl</a:t>
            </a:r>
            <a:r>
              <a:rPr lang="nb-NO" sz="1200" dirty="0"/>
              <a:t> slippsetting for Pontos.</a:t>
            </a:r>
          </a:p>
          <a:p>
            <a:pPr lvl="1"/>
            <a:r>
              <a:rPr lang="nb-NO" sz="1200" dirty="0"/>
              <a:t>Diverse oppgraderinger på båter</a:t>
            </a:r>
          </a:p>
          <a:p>
            <a:pPr lvl="1"/>
            <a:r>
              <a:rPr lang="nb-NO" sz="1200" dirty="0"/>
              <a:t>Vurdere ny påhengsmotor på Viking (40hk). Evt ny motor </a:t>
            </a:r>
            <a:r>
              <a:rPr lang="nb-NO" sz="1200" dirty="0" err="1"/>
              <a:t>ca</a:t>
            </a:r>
            <a:r>
              <a:rPr lang="nb-NO" sz="1200" dirty="0"/>
              <a:t> 70.000, restverdi gammel motor </a:t>
            </a:r>
            <a:r>
              <a:rPr lang="nb-NO" sz="1200" dirty="0" err="1"/>
              <a:t>ca</a:t>
            </a:r>
            <a:r>
              <a:rPr lang="nb-NO" sz="1200" dirty="0"/>
              <a:t> 30-40.000</a:t>
            </a:r>
          </a:p>
          <a:p>
            <a:pPr lvl="1"/>
            <a:endParaRPr lang="nb-NO" sz="1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8B63B3-0CBB-12AD-EE6C-D7F4FEE9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54" y="447992"/>
            <a:ext cx="6755744" cy="62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9895D-80CE-C132-D648-551F1D0E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 til årsmøte (føring i protokoll)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F1E7A2-5B10-C606-A315-3D7EAD3F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Årsmøte i 1. Langesund Sjøspeidergruppe har gjennomgått og behandlet årsmelding og årsregnskap for 2023. Årsmelding og regnskap godkjennes. Regnskapet skal revideres før oversendelse til Norges Speiderforbund.</a:t>
            </a:r>
          </a:p>
          <a:p>
            <a:endParaRPr lang="nb-NO" sz="1600" dirty="0"/>
          </a:p>
          <a:p>
            <a:r>
              <a:rPr lang="nb-NO" sz="1600" dirty="0"/>
              <a:t>Årsmøtet i 1. Langesund Sjøspeidergruppe har gjennomgått og behandlet budsjettforslag for 2024. Budsjettet godkjennes med de endringene som blir vedtatt i årsmøtet.</a:t>
            </a:r>
          </a:p>
        </p:txBody>
      </p:sp>
    </p:spTree>
    <p:extLst>
      <p:ext uri="{BB962C8B-B14F-4D97-AF65-F5344CB8AC3E}">
        <p14:creationId xmlns:p14="http://schemas.microsoft.com/office/powerpoint/2010/main" val="370044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27BF-E385-41DE-A4E3-3C7F28AD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04" y="1276022"/>
            <a:ext cx="5578411" cy="5353378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Kontaktseminar Sjø (Tønsberg)</a:t>
            </a:r>
          </a:p>
          <a:p>
            <a:pPr lvl="1"/>
            <a:r>
              <a:rPr lang="nb-NO" sz="1600" dirty="0"/>
              <a:t>Deltakere: Oddbjørn, Kim Roar, Kristin GB ?</a:t>
            </a:r>
          </a:p>
          <a:p>
            <a:r>
              <a:rPr lang="nb-NO" sz="2000" dirty="0" err="1"/>
              <a:t>Lifjellturen</a:t>
            </a:r>
            <a:r>
              <a:rPr lang="nb-NO" sz="2000" dirty="0"/>
              <a:t> 2024 (tropp) 1-3 mars</a:t>
            </a:r>
          </a:p>
          <a:p>
            <a:pPr lvl="1"/>
            <a:r>
              <a:rPr lang="nb-NO" sz="1600" dirty="0"/>
              <a:t>Deltakende ledere / rovere?</a:t>
            </a:r>
          </a:p>
          <a:p>
            <a:r>
              <a:rPr lang="nb-NO" sz="2000" dirty="0"/>
              <a:t>Småspeideraktiviteter våren 24?</a:t>
            </a:r>
          </a:p>
          <a:p>
            <a:r>
              <a:rPr lang="nb-NO" sz="2000" dirty="0"/>
              <a:t>Kretsbannerkonkurranse / </a:t>
            </a:r>
            <a:r>
              <a:rPr lang="nb-NO" sz="2000" dirty="0" err="1"/>
              <a:t>Shere</a:t>
            </a:r>
            <a:r>
              <a:rPr lang="nb-NO" sz="2000" dirty="0"/>
              <a:t> Kahns Skinn – 20-21 april</a:t>
            </a:r>
          </a:p>
          <a:p>
            <a:r>
              <a:rPr lang="nb-NO" sz="2000" dirty="0"/>
              <a:t>Båt/bryggedugnader i april  - se </a:t>
            </a:r>
            <a:r>
              <a:rPr lang="nb-NO" sz="2000" dirty="0" err="1"/>
              <a:t>spond</a:t>
            </a:r>
            <a:endParaRPr lang="nb-NO" sz="2000" dirty="0"/>
          </a:p>
          <a:p>
            <a:r>
              <a:rPr lang="nb-NO" sz="2000" dirty="0" err="1"/>
              <a:t>Langøyadugnad</a:t>
            </a:r>
            <a:r>
              <a:rPr lang="nb-NO" sz="2000" dirty="0"/>
              <a:t> 5 mai – hvem kan være ansvarlig?</a:t>
            </a:r>
          </a:p>
          <a:p>
            <a:r>
              <a:rPr lang="nb-NO" sz="2000" dirty="0"/>
              <a:t>26-30 juni – Bjørkøya. Hvem deltar i «leirkomite» fra Langesund?</a:t>
            </a:r>
          </a:p>
          <a:p>
            <a:r>
              <a:rPr lang="nb-NO" sz="2000" dirty="0"/>
              <a:t>3-10 (</a:t>
            </a:r>
            <a:r>
              <a:rPr lang="nb-NO" sz="2000" dirty="0" err="1"/>
              <a:t>ca</a:t>
            </a:r>
            <a:r>
              <a:rPr lang="nb-NO" sz="2000" dirty="0"/>
              <a:t>) august: Rover- og vandrertokt.</a:t>
            </a:r>
          </a:p>
          <a:p>
            <a:pPr lvl="1"/>
            <a:r>
              <a:rPr lang="nb-NO" sz="1600" dirty="0"/>
              <a:t>Toktleder = </a:t>
            </a:r>
            <a:r>
              <a:rPr lang="nb-NO" sz="1600" dirty="0" err="1"/>
              <a:t>KimR</a:t>
            </a:r>
            <a:r>
              <a:rPr lang="nb-NO" sz="1600" dirty="0"/>
              <a:t>?</a:t>
            </a:r>
          </a:p>
          <a:p>
            <a:pPr lvl="1"/>
            <a:r>
              <a:rPr lang="nb-NO" sz="1600" dirty="0"/>
              <a:t>Hvor drar vi? Avklares på Kontaktseminar</a:t>
            </a:r>
          </a:p>
          <a:p>
            <a:endParaRPr lang="nb-NO" sz="2000" dirty="0"/>
          </a:p>
        </p:txBody>
      </p:sp>
      <p:pic>
        <p:nvPicPr>
          <p:cNvPr id="5" name="Picture 4" descr="A sail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DABEA41A-AF79-4B8E-BEFC-6FF9D417A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r="240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570FE-DB7E-482D-8E50-40C7F55B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64" y="383842"/>
            <a:ext cx="10410824" cy="787400"/>
          </a:xfrm>
        </p:spPr>
        <p:txBody>
          <a:bodyPr>
            <a:normAutofit/>
          </a:bodyPr>
          <a:lstStyle/>
          <a:p>
            <a:r>
              <a:rPr lang="nb-NO" dirty="0"/>
              <a:t>Planer i 2024 (for diskusjon i møtet)</a:t>
            </a:r>
          </a:p>
        </p:txBody>
      </p:sp>
    </p:spTree>
    <p:extLst>
      <p:ext uri="{BB962C8B-B14F-4D97-AF65-F5344CB8AC3E}">
        <p14:creationId xmlns:p14="http://schemas.microsoft.com/office/powerpoint/2010/main" val="18280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D3041-0B26-4ECA-9197-0DB5DEB4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502" y="158750"/>
            <a:ext cx="6507126" cy="1222375"/>
          </a:xfrm>
        </p:spPr>
        <p:txBody>
          <a:bodyPr>
            <a:normAutofit/>
          </a:bodyPr>
          <a:lstStyle/>
          <a:p>
            <a:r>
              <a:rPr lang="nb-NO" dirty="0"/>
              <a:t>Andre saker, info og diskusjon i gruppetinget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994E1-C175-4F18-A49F-98D1BAE55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16554"/>
          <a:stretch/>
        </p:blipFill>
        <p:spPr>
          <a:xfrm>
            <a:off x="0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blipFill>
            <a:blip r:embed="rId3">
              <a:alphaModFix amt="44000"/>
            </a:blip>
            <a:stretch>
              <a:fillRect/>
            </a:stretch>
          </a:blip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5F8519-F5AF-4DB1-A650-E251BDB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059" y="1655472"/>
            <a:ext cx="5322693" cy="4159578"/>
          </a:xfrm>
        </p:spPr>
        <p:txBody>
          <a:bodyPr>
            <a:normAutofit/>
          </a:bodyPr>
          <a:lstStyle/>
          <a:p>
            <a:r>
              <a:rPr lang="en-US" sz="1600" dirty="0" err="1"/>
              <a:t>Informasjon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Gruppeleder</a:t>
            </a:r>
          </a:p>
          <a:p>
            <a:r>
              <a:rPr lang="en-US" sz="1600" dirty="0" err="1"/>
              <a:t>Lederstatus</a:t>
            </a:r>
            <a:r>
              <a:rPr lang="en-US" sz="1600" dirty="0"/>
              <a:t> i </a:t>
            </a:r>
            <a:r>
              <a:rPr lang="en-US" sz="1600" dirty="0" err="1"/>
              <a:t>Gruppa</a:t>
            </a:r>
            <a:r>
              <a:rPr lang="en-US" sz="1600" dirty="0"/>
              <a:t>. </a:t>
            </a:r>
            <a:r>
              <a:rPr lang="en-US" sz="1600" dirty="0" err="1"/>
              <a:t>Betaling</a:t>
            </a:r>
            <a:r>
              <a:rPr lang="en-US" sz="1600" dirty="0"/>
              <a:t> av </a:t>
            </a:r>
            <a:r>
              <a:rPr lang="en-US" sz="1600" dirty="0" err="1"/>
              <a:t>kontingent</a:t>
            </a:r>
            <a:r>
              <a:rPr lang="en-US" sz="1600" dirty="0"/>
              <a:t> for </a:t>
            </a:r>
            <a:r>
              <a:rPr lang="en-US" sz="1600" dirty="0" err="1"/>
              <a:t>ledere</a:t>
            </a:r>
            <a:r>
              <a:rPr lang="en-US" sz="1600" dirty="0"/>
              <a:t> (</a:t>
            </a:r>
            <a:r>
              <a:rPr lang="en-US" sz="1600" dirty="0" err="1"/>
              <a:t>hvem</a:t>
            </a:r>
            <a:r>
              <a:rPr lang="en-US" sz="1600" dirty="0"/>
              <a:t> </a:t>
            </a:r>
            <a:r>
              <a:rPr lang="en-US" sz="1600" dirty="0" err="1"/>
              <a:t>dekker</a:t>
            </a:r>
            <a:r>
              <a:rPr lang="en-US" sz="1600" dirty="0"/>
              <a:t> vi)</a:t>
            </a:r>
          </a:p>
          <a:p>
            <a:r>
              <a:rPr lang="en-US" sz="1600" dirty="0" err="1"/>
              <a:t>Hva</a:t>
            </a:r>
            <a:r>
              <a:rPr lang="en-US" sz="1600" dirty="0"/>
              <a:t> </a:t>
            </a:r>
            <a:r>
              <a:rPr lang="en-US" sz="1600" dirty="0" err="1"/>
              <a:t>gjør</a:t>
            </a:r>
            <a:r>
              <a:rPr lang="en-US" sz="1600" dirty="0"/>
              <a:t> vi med </a:t>
            </a:r>
            <a:r>
              <a:rPr lang="en-US" sz="1600" dirty="0" err="1"/>
              <a:t>askeladdene</a:t>
            </a:r>
            <a:r>
              <a:rPr lang="en-US" sz="1600" dirty="0"/>
              <a:t> ? Vedlikehold, </a:t>
            </a:r>
            <a:r>
              <a:rPr lang="en-US" sz="1600" dirty="0" err="1"/>
              <a:t>salg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hva</a:t>
            </a:r>
            <a:r>
              <a:rPr lang="en-US" sz="1600" dirty="0"/>
              <a:t>? </a:t>
            </a:r>
            <a:r>
              <a:rPr lang="en-US" sz="1600" dirty="0" err="1"/>
              <a:t>Vurdere</a:t>
            </a:r>
            <a:r>
              <a:rPr lang="en-US" sz="1600" dirty="0"/>
              <a:t> strategi/plan for </a:t>
            </a:r>
            <a:r>
              <a:rPr lang="en-US" sz="1600" dirty="0" err="1"/>
              <a:t>endring</a:t>
            </a:r>
            <a:r>
              <a:rPr lang="en-US" sz="1600" dirty="0"/>
              <a:t> av </a:t>
            </a:r>
            <a:r>
              <a:rPr lang="en-US" sz="1600" dirty="0" err="1"/>
              <a:t>båt-typer</a:t>
            </a:r>
            <a:r>
              <a:rPr lang="en-US" sz="1600" dirty="0"/>
              <a:t>?</a:t>
            </a:r>
          </a:p>
          <a:p>
            <a:r>
              <a:rPr lang="en-US" sz="1600" dirty="0" err="1"/>
              <a:t>Ytterligere</a:t>
            </a:r>
            <a:r>
              <a:rPr lang="en-US" sz="1600" dirty="0"/>
              <a:t> </a:t>
            </a:r>
            <a:r>
              <a:rPr lang="en-US" sz="1600" dirty="0" err="1"/>
              <a:t>oppussing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Nustad</a:t>
            </a:r>
            <a:r>
              <a:rPr lang="en-US" sz="1600" dirty="0"/>
              <a:t> </a:t>
            </a:r>
            <a:r>
              <a:rPr lang="en-US" sz="1600" dirty="0" err="1"/>
              <a:t>gård</a:t>
            </a:r>
            <a:r>
              <a:rPr lang="en-US" sz="1600" dirty="0"/>
              <a:t> –gang og </a:t>
            </a:r>
            <a:r>
              <a:rPr lang="en-US" sz="1600" dirty="0" err="1"/>
              <a:t>toalett</a:t>
            </a:r>
            <a:r>
              <a:rPr lang="en-US" sz="1600" dirty="0"/>
              <a:t>/</a:t>
            </a:r>
            <a:r>
              <a:rPr lang="en-US" sz="1600" dirty="0" err="1"/>
              <a:t>vaskerom</a:t>
            </a:r>
            <a:r>
              <a:rPr lang="en-US" sz="16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558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A561D-9DE6-19B4-7AB0-02CC75A8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48"/>
            <a:ext cx="10515600" cy="780503"/>
          </a:xfrm>
        </p:spPr>
        <p:txBody>
          <a:bodyPr/>
          <a:lstStyle/>
          <a:p>
            <a:r>
              <a:rPr lang="nb-NO" dirty="0" err="1"/>
              <a:t>Gruppeting</a:t>
            </a:r>
            <a:r>
              <a:rPr lang="nb-NO" dirty="0"/>
              <a:t>: valg på roller.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ACE5ED1-CEE1-D517-004A-E1C0F333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81"/>
            <a:ext cx="10670628" cy="5213871"/>
          </a:xfrm>
        </p:spPr>
        <p:txBody>
          <a:bodyPr>
            <a:normAutofit/>
          </a:bodyPr>
          <a:lstStyle/>
          <a:p>
            <a:r>
              <a:rPr lang="en-US" sz="2000" dirty="0"/>
              <a:t>I </a:t>
            </a:r>
            <a:r>
              <a:rPr lang="en-US" sz="2000" dirty="0" err="1"/>
              <a:t>henhold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Norges</a:t>
            </a:r>
            <a:r>
              <a:rPr lang="en-US" sz="2000" dirty="0"/>
              <a:t> </a:t>
            </a:r>
            <a:r>
              <a:rPr lang="en-US" sz="2000" dirty="0" err="1"/>
              <a:t>Speiderforbunds</a:t>
            </a:r>
            <a:r>
              <a:rPr lang="en-US" sz="2000" dirty="0"/>
              <a:t> </a:t>
            </a:r>
            <a:r>
              <a:rPr lang="en-US" sz="2000" dirty="0" err="1"/>
              <a:t>retningslinjer</a:t>
            </a:r>
            <a:r>
              <a:rPr lang="en-US" sz="2000" dirty="0"/>
              <a:t> §2-2-7/8 (2022)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gruppetinget</a:t>
            </a:r>
            <a:r>
              <a:rPr lang="en-US" sz="2000" dirty="0"/>
              <a:t> </a:t>
            </a:r>
            <a:r>
              <a:rPr lang="en-US" sz="2000" dirty="0" err="1"/>
              <a:t>behandle</a:t>
            </a:r>
            <a:r>
              <a:rPr lang="en-US" sz="2000" dirty="0"/>
              <a:t> </a:t>
            </a:r>
            <a:r>
              <a:rPr lang="en-US" sz="2000" dirty="0" err="1"/>
              <a:t>valg</a:t>
            </a:r>
            <a:r>
              <a:rPr lang="en-US" sz="2000" dirty="0"/>
              <a:t> av: </a:t>
            </a:r>
          </a:p>
          <a:p>
            <a:pPr lvl="1"/>
            <a:r>
              <a:rPr lang="en-US" sz="1600" dirty="0"/>
              <a:t>Gruppeleder</a:t>
            </a:r>
          </a:p>
          <a:p>
            <a:pPr lvl="1"/>
            <a:r>
              <a:rPr lang="en-US" sz="1600" dirty="0" err="1"/>
              <a:t>Gruppestyret</a:t>
            </a:r>
            <a:endParaRPr lang="en-US" sz="1600" dirty="0"/>
          </a:p>
          <a:p>
            <a:pPr lvl="1"/>
            <a:r>
              <a:rPr lang="en-US" sz="1600" dirty="0" err="1"/>
              <a:t>Regnskapsfører</a:t>
            </a:r>
            <a:endParaRPr lang="en-US" sz="1600" dirty="0"/>
          </a:p>
          <a:p>
            <a:pPr lvl="1"/>
            <a:r>
              <a:rPr lang="en-US" sz="1600" dirty="0"/>
              <a:t>Andre </a:t>
            </a:r>
            <a:r>
              <a:rPr lang="en-US" sz="1600" dirty="0" err="1"/>
              <a:t>valg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feks</a:t>
            </a:r>
            <a:r>
              <a:rPr lang="en-US" sz="1600" dirty="0"/>
              <a:t> revisor</a:t>
            </a:r>
          </a:p>
          <a:p>
            <a:pPr lvl="1"/>
            <a:endParaRPr lang="en-US" sz="1600" dirty="0"/>
          </a:p>
          <a:p>
            <a:r>
              <a:rPr lang="en-US" sz="2000" dirty="0" err="1"/>
              <a:t>Gruppetinget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selv</a:t>
            </a:r>
            <a:r>
              <a:rPr lang="en-US" sz="2000" dirty="0"/>
              <a:t> </a:t>
            </a:r>
            <a:r>
              <a:rPr lang="en-US" sz="2000" dirty="0" err="1"/>
              <a:t>beslutte</a:t>
            </a:r>
            <a:r>
              <a:rPr lang="en-US" sz="2000" dirty="0"/>
              <a:t> </a:t>
            </a:r>
            <a:r>
              <a:rPr lang="en-US" sz="2000" dirty="0" err="1"/>
              <a:t>hvor</a:t>
            </a:r>
            <a:r>
              <a:rPr lang="en-US" sz="2000" dirty="0"/>
              <a:t> </a:t>
            </a:r>
            <a:r>
              <a:rPr lang="en-US" sz="2000" dirty="0" err="1"/>
              <a:t>lenge</a:t>
            </a:r>
            <a:r>
              <a:rPr lang="en-US" sz="2000" dirty="0"/>
              <a:t> de </a:t>
            </a:r>
            <a:r>
              <a:rPr lang="en-US" sz="2000" dirty="0" err="1"/>
              <a:t>enkelte</a:t>
            </a:r>
            <a:r>
              <a:rPr lang="en-US" sz="2000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ha </a:t>
            </a:r>
            <a:r>
              <a:rPr lang="en-US" sz="2000" dirty="0" err="1"/>
              <a:t>rollen</a:t>
            </a:r>
            <a:r>
              <a:rPr lang="en-US" sz="2000" dirty="0"/>
              <a:t>, </a:t>
            </a:r>
            <a:r>
              <a:rPr lang="en-US" sz="2000" dirty="0" err="1"/>
              <a:t>vanlig</a:t>
            </a:r>
            <a:r>
              <a:rPr lang="en-US" sz="2000" dirty="0"/>
              <a:t> er 1-2 </a:t>
            </a:r>
            <a:r>
              <a:rPr lang="en-US" sz="2000" dirty="0" err="1"/>
              <a:t>år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Speidergruppa</a:t>
            </a:r>
            <a:r>
              <a:rPr lang="en-US" sz="2000" dirty="0"/>
              <a:t> </a:t>
            </a:r>
            <a:r>
              <a:rPr lang="en-US" sz="2000" dirty="0" err="1"/>
              <a:t>har</a:t>
            </a:r>
            <a:r>
              <a:rPr lang="en-US" sz="2000" dirty="0"/>
              <a:t> de </a:t>
            </a:r>
            <a:r>
              <a:rPr lang="en-US" sz="2000" dirty="0" err="1"/>
              <a:t>siste</a:t>
            </a:r>
            <a:r>
              <a:rPr lang="en-US" sz="2000" dirty="0"/>
              <a:t> </a:t>
            </a:r>
            <a:r>
              <a:rPr lang="en-US" sz="2000" dirty="0" err="1"/>
              <a:t>årene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hatt</a:t>
            </a:r>
            <a:r>
              <a:rPr lang="en-US" sz="2000" dirty="0"/>
              <a:t> </a:t>
            </a:r>
            <a:r>
              <a:rPr lang="en-US" sz="2000" dirty="0" err="1"/>
              <a:t>egen</a:t>
            </a:r>
            <a:r>
              <a:rPr lang="en-US" sz="2000" dirty="0"/>
              <a:t> </a:t>
            </a:r>
            <a:r>
              <a:rPr lang="en-US" sz="2000" dirty="0" err="1"/>
              <a:t>kasserer</a:t>
            </a:r>
            <a:r>
              <a:rPr lang="en-US" sz="2000" dirty="0"/>
              <a:t>. Gruppeleder </a:t>
            </a:r>
            <a:r>
              <a:rPr lang="en-US" sz="2000" dirty="0" err="1"/>
              <a:t>har</a:t>
            </a:r>
            <a:r>
              <a:rPr lang="en-US" sz="2000" dirty="0"/>
              <a:t> i </a:t>
            </a:r>
            <a:r>
              <a:rPr lang="en-US" sz="2000" dirty="0" err="1"/>
              <a:t>praksis</a:t>
            </a:r>
            <a:r>
              <a:rPr lang="en-US" sz="2000" dirty="0"/>
              <a:t> </a:t>
            </a:r>
            <a:r>
              <a:rPr lang="en-US" sz="2000" dirty="0" err="1"/>
              <a:t>fungert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regnskapsfører</a:t>
            </a:r>
            <a:r>
              <a:rPr lang="en-US" sz="2000" dirty="0"/>
              <a:t>. </a:t>
            </a:r>
            <a:r>
              <a:rPr lang="en-US" sz="2000" dirty="0" err="1"/>
              <a:t>Praksisen</a:t>
            </a:r>
            <a:r>
              <a:rPr lang="en-US" sz="2000" dirty="0"/>
              <a:t> er </a:t>
            </a:r>
            <a:r>
              <a:rPr lang="en-US" sz="2000" dirty="0" err="1"/>
              <a:t>avklart</a:t>
            </a:r>
            <a:r>
              <a:rPr lang="en-US" sz="2000" dirty="0"/>
              <a:t> med </a:t>
            </a:r>
            <a:r>
              <a:rPr lang="en-US" sz="2000" dirty="0" err="1"/>
              <a:t>Norges</a:t>
            </a:r>
            <a:r>
              <a:rPr lang="en-US" sz="2000" dirty="0"/>
              <a:t> </a:t>
            </a:r>
            <a:r>
              <a:rPr lang="en-US" sz="2000" dirty="0" err="1"/>
              <a:t>Speiderforbund</a:t>
            </a:r>
            <a:r>
              <a:rPr lang="en-US" sz="2000" dirty="0"/>
              <a:t>, og det er </a:t>
            </a:r>
            <a:r>
              <a:rPr lang="en-US" sz="2000" dirty="0" err="1"/>
              <a:t>innført</a:t>
            </a:r>
            <a:r>
              <a:rPr lang="en-US" sz="2000" dirty="0"/>
              <a:t> </a:t>
            </a:r>
            <a:r>
              <a:rPr lang="en-US" sz="2000" dirty="0" err="1"/>
              <a:t>tiltak</a:t>
            </a:r>
            <a:r>
              <a:rPr lang="en-US" sz="2000" dirty="0"/>
              <a:t> for </a:t>
            </a:r>
            <a:r>
              <a:rPr lang="en-US" sz="2000" dirty="0" err="1"/>
              <a:t>verifisering</a:t>
            </a:r>
            <a:r>
              <a:rPr lang="en-US" sz="2000" dirty="0"/>
              <a:t> og </a:t>
            </a:r>
            <a:r>
              <a:rPr lang="en-US" sz="2000" dirty="0" err="1"/>
              <a:t>kontroll</a:t>
            </a:r>
            <a:r>
              <a:rPr lang="en-US" sz="2000" dirty="0"/>
              <a:t> av </a:t>
            </a:r>
            <a:r>
              <a:rPr lang="en-US" sz="2000" dirty="0" err="1"/>
              <a:t>utgifter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75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A561D-9DE6-19B4-7AB0-02CC75A8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48"/>
            <a:ext cx="10515600" cy="780503"/>
          </a:xfrm>
        </p:spPr>
        <p:txBody>
          <a:bodyPr/>
          <a:lstStyle/>
          <a:p>
            <a:r>
              <a:rPr lang="nb-NO" dirty="0" err="1"/>
              <a:t>Gruppeting</a:t>
            </a:r>
            <a:r>
              <a:rPr lang="nb-NO" dirty="0"/>
              <a:t>: valg på roller.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ACE5ED1-CEE1-D517-004A-E1C0F333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81"/>
            <a:ext cx="10670628" cy="5213871"/>
          </a:xfrm>
        </p:spPr>
        <p:txBody>
          <a:bodyPr>
            <a:normAutofit/>
          </a:bodyPr>
          <a:lstStyle/>
          <a:p>
            <a:r>
              <a:rPr lang="en-US" sz="2000" dirty="0" err="1"/>
              <a:t>Forslag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beslutning</a:t>
            </a:r>
            <a:r>
              <a:rPr lang="en-US" sz="2000" dirty="0"/>
              <a:t> / </a:t>
            </a:r>
            <a:r>
              <a:rPr lang="en-US" sz="2000" dirty="0" err="1"/>
              <a:t>valg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årsmøte</a:t>
            </a:r>
            <a:r>
              <a:rPr lang="en-US" sz="2000" dirty="0"/>
              <a:t> 2024:</a:t>
            </a:r>
          </a:p>
          <a:p>
            <a:pPr lvl="1"/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Gruppeleder:</a:t>
            </a:r>
          </a:p>
          <a:p>
            <a:pPr lvl="2"/>
            <a:r>
              <a:rPr lang="en-US" sz="1200" dirty="0"/>
              <a:t>Kim Roar </a:t>
            </a:r>
            <a:r>
              <a:rPr lang="en-US" sz="1200" dirty="0" err="1"/>
              <a:t>velges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Gruppeleder for 2024 og 2025 (</a:t>
            </a:r>
            <a:r>
              <a:rPr lang="en-US" sz="1200" dirty="0" err="1"/>
              <a:t>siste</a:t>
            </a:r>
            <a:r>
              <a:rPr lang="en-US" sz="1200" dirty="0"/>
              <a:t> </a:t>
            </a:r>
            <a:r>
              <a:rPr lang="en-US" sz="1200" dirty="0" err="1"/>
              <a:t>periode</a:t>
            </a:r>
            <a:r>
              <a:rPr lang="en-US" sz="1200" dirty="0"/>
              <a:t> </a:t>
            </a:r>
            <a:r>
              <a:rPr lang="en-US" sz="1200" dirty="0" err="1"/>
              <a:t>etter</a:t>
            </a:r>
            <a:r>
              <a:rPr lang="en-US" sz="1200" dirty="0"/>
              <a:t> 6-års </a:t>
            </a:r>
            <a:r>
              <a:rPr lang="en-US" sz="1200" dirty="0" err="1"/>
              <a:t>regelen</a:t>
            </a:r>
            <a:r>
              <a:rPr lang="en-US" sz="1200" dirty="0"/>
              <a:t> (§3-2-3a))</a:t>
            </a:r>
          </a:p>
          <a:p>
            <a:pPr marL="914400" lvl="2" indent="0">
              <a:buNone/>
            </a:pPr>
            <a:endParaRPr lang="en-US" sz="12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Gruppestyre</a:t>
            </a:r>
            <a:r>
              <a:rPr lang="en-US" sz="1600" dirty="0"/>
              <a:t>:</a:t>
            </a:r>
          </a:p>
          <a:p>
            <a:pPr lvl="2"/>
            <a:r>
              <a:rPr lang="en-US" sz="1200" dirty="0" err="1"/>
              <a:t>Gruppestyret</a:t>
            </a:r>
            <a:r>
              <a:rPr lang="en-US" sz="1200" dirty="0"/>
              <a:t> i 1. Langesund </a:t>
            </a:r>
            <a:r>
              <a:rPr lang="en-US" sz="1200" dirty="0" err="1"/>
              <a:t>Sjø</a:t>
            </a:r>
            <a:r>
              <a:rPr lang="en-US" sz="1200" dirty="0"/>
              <a:t> </a:t>
            </a:r>
            <a:r>
              <a:rPr lang="en-US" sz="1200" dirty="0" err="1"/>
              <a:t>består</a:t>
            </a:r>
            <a:r>
              <a:rPr lang="en-US" sz="1200" dirty="0"/>
              <a:t> av Gruppeleder og </a:t>
            </a:r>
            <a:r>
              <a:rPr lang="en-US" sz="1200" dirty="0" err="1"/>
              <a:t>enhetslederne</a:t>
            </a:r>
            <a:r>
              <a:rPr lang="en-US" sz="1200" dirty="0"/>
              <a:t> for </a:t>
            </a:r>
            <a:r>
              <a:rPr lang="en-US" sz="1200" dirty="0" err="1"/>
              <a:t>Småspeider</a:t>
            </a:r>
            <a:r>
              <a:rPr lang="en-US" sz="1200" dirty="0"/>
              <a:t>, </a:t>
            </a:r>
            <a:r>
              <a:rPr lang="en-US" sz="1200" dirty="0" err="1"/>
              <a:t>Tropp</a:t>
            </a:r>
            <a:r>
              <a:rPr lang="en-US" sz="1200" dirty="0"/>
              <a:t> og </a:t>
            </a:r>
            <a:r>
              <a:rPr lang="en-US" sz="1200" dirty="0" err="1"/>
              <a:t>roverlag</a:t>
            </a:r>
            <a:r>
              <a:rPr lang="en-US" sz="1200" dirty="0"/>
              <a:t>. </a:t>
            </a:r>
          </a:p>
          <a:p>
            <a:pPr lvl="2"/>
            <a:r>
              <a:rPr lang="en-US" sz="1200" dirty="0" err="1"/>
              <a:t>Gruppestyret</a:t>
            </a:r>
            <a:r>
              <a:rPr lang="en-US" sz="1200" dirty="0"/>
              <a:t> </a:t>
            </a:r>
            <a:r>
              <a:rPr lang="en-US" sz="1200" dirty="0" err="1"/>
              <a:t>velges</a:t>
            </a:r>
            <a:r>
              <a:rPr lang="en-US" sz="1200" dirty="0"/>
              <a:t> for 2 </a:t>
            </a:r>
            <a:r>
              <a:rPr lang="en-US" sz="1200" dirty="0" err="1"/>
              <a:t>år</a:t>
            </a:r>
            <a:r>
              <a:rPr lang="en-US" sz="1200" dirty="0"/>
              <a:t> av </a:t>
            </a:r>
            <a:r>
              <a:rPr lang="en-US" sz="1200" dirty="0" err="1"/>
              <a:t>gangen</a:t>
            </a:r>
            <a:endParaRPr lang="en-US" sz="1200" dirty="0"/>
          </a:p>
          <a:p>
            <a:pPr lvl="2"/>
            <a:r>
              <a:rPr lang="en-US" sz="1200" dirty="0" err="1"/>
              <a:t>Gruppestyret</a:t>
            </a:r>
            <a:r>
              <a:rPr lang="en-US" sz="1200" dirty="0"/>
              <a:t> for 2024 og 2025</a:t>
            </a:r>
          </a:p>
          <a:p>
            <a:pPr lvl="3"/>
            <a:r>
              <a:rPr lang="en-US" sz="1000" dirty="0"/>
              <a:t>Gruppeleder: Kim Roar</a:t>
            </a:r>
          </a:p>
          <a:p>
            <a:pPr lvl="3"/>
            <a:r>
              <a:rPr lang="en-US" sz="1000" dirty="0" err="1"/>
              <a:t>Småspeiderleder</a:t>
            </a:r>
            <a:r>
              <a:rPr lang="en-US" sz="1000" dirty="0"/>
              <a:t>: Trude</a:t>
            </a:r>
          </a:p>
          <a:p>
            <a:pPr lvl="3"/>
            <a:r>
              <a:rPr lang="en-US" sz="1000" dirty="0" err="1"/>
              <a:t>Troppsleder</a:t>
            </a:r>
            <a:r>
              <a:rPr lang="en-US" sz="1000" dirty="0"/>
              <a:t>: Oddbjørn</a:t>
            </a:r>
          </a:p>
          <a:p>
            <a:pPr lvl="3"/>
            <a:r>
              <a:rPr lang="en-US" sz="1000" dirty="0" err="1"/>
              <a:t>Roverleder</a:t>
            </a:r>
            <a:r>
              <a:rPr lang="en-US" sz="1000" dirty="0"/>
              <a:t>: Theodor</a:t>
            </a:r>
          </a:p>
          <a:p>
            <a:pPr lvl="2"/>
            <a:r>
              <a:rPr lang="en-US" sz="1200" dirty="0" err="1"/>
              <a:t>Gruppetinget</a:t>
            </a:r>
            <a:r>
              <a:rPr lang="en-US" sz="1200" dirty="0"/>
              <a:t>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beslutte</a:t>
            </a:r>
            <a:r>
              <a:rPr lang="en-US" sz="1200" dirty="0"/>
              <a:t> </a:t>
            </a:r>
            <a:r>
              <a:rPr lang="en-US" sz="1200" dirty="0" err="1"/>
              <a:t>endringer</a:t>
            </a:r>
            <a:r>
              <a:rPr lang="en-US" sz="1200" dirty="0"/>
              <a:t> i </a:t>
            </a:r>
            <a:r>
              <a:rPr lang="en-US" sz="1200" dirty="0" err="1"/>
              <a:t>gruppestyret</a:t>
            </a:r>
            <a:r>
              <a:rPr lang="en-US" sz="1200" dirty="0"/>
              <a:t> </a:t>
            </a:r>
            <a:r>
              <a:rPr lang="en-US" sz="1200" dirty="0" err="1"/>
              <a:t>utenom</a:t>
            </a:r>
            <a:r>
              <a:rPr lang="en-US" sz="1200" dirty="0"/>
              <a:t> </a:t>
            </a:r>
            <a:r>
              <a:rPr lang="en-US" sz="1200" dirty="0" err="1"/>
              <a:t>årsmøtet</a:t>
            </a:r>
            <a:endParaRPr lang="en-US" sz="1200" dirty="0"/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Regnskapsfører</a:t>
            </a:r>
            <a:r>
              <a:rPr lang="en-US" sz="1600" dirty="0"/>
              <a:t> / </a:t>
            </a:r>
            <a:r>
              <a:rPr lang="en-US" sz="1600" dirty="0" err="1"/>
              <a:t>kasserer</a:t>
            </a:r>
            <a:r>
              <a:rPr lang="en-US" sz="1600" dirty="0"/>
              <a:t>:</a:t>
            </a:r>
          </a:p>
          <a:p>
            <a:pPr lvl="2"/>
            <a:r>
              <a:rPr lang="en-US" sz="1200" dirty="0"/>
              <a:t>Kim Roar </a:t>
            </a:r>
            <a:r>
              <a:rPr lang="en-US" sz="1200" dirty="0" err="1"/>
              <a:t>fortsetter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regnskapsfører</a:t>
            </a:r>
            <a:r>
              <a:rPr lang="en-US" sz="1200" dirty="0"/>
              <a:t> </a:t>
            </a:r>
            <a:r>
              <a:rPr lang="en-US" sz="1200" dirty="0" err="1"/>
              <a:t>inntil</a:t>
            </a:r>
            <a:r>
              <a:rPr lang="en-US" sz="1200" dirty="0"/>
              <a:t> </a:t>
            </a:r>
            <a:r>
              <a:rPr lang="en-US" sz="1200" dirty="0" err="1"/>
              <a:t>videre</a:t>
            </a:r>
            <a:r>
              <a:rPr lang="en-US" sz="12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50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2FE383-436F-DDC6-7EF3-46D5BC3E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Eventuelt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DB734-75EA-64C0-AECF-A731B2A4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Saker tatt opp i møte.</a:t>
            </a:r>
          </a:p>
        </p:txBody>
      </p:sp>
    </p:spTree>
    <p:extLst>
      <p:ext uri="{BB962C8B-B14F-4D97-AF65-F5344CB8AC3E}">
        <p14:creationId xmlns:p14="http://schemas.microsoft.com/office/powerpoint/2010/main" val="291723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63D42-7753-4190-7886-36EBA2FD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 &amp; DRIKKE: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738241-2F4A-A086-8619-F4FD0252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 Vandrere og rovere samles i stua og går gjennom seilingsforslag for sommertokt</a:t>
            </a:r>
          </a:p>
          <a:p>
            <a:pPr lvl="1"/>
            <a:r>
              <a:rPr lang="nb-NO" sz="1200" dirty="0"/>
              <a:t>Hvor skal vi seile? </a:t>
            </a:r>
          </a:p>
          <a:p>
            <a:pPr lvl="1"/>
            <a:r>
              <a:rPr lang="nb-NO" sz="1200" dirty="0"/>
              <a:t>Hvilke havner skal vi besøke? Tips: Er det noe vi kan gjøre i havnene / byene? </a:t>
            </a:r>
          </a:p>
          <a:p>
            <a:pPr lvl="1"/>
            <a:r>
              <a:rPr lang="nb-NO" sz="1200" dirty="0"/>
              <a:t>Er det noe båtene trenger av </a:t>
            </a:r>
            <a:r>
              <a:rPr lang="nb-NO" sz="1200"/>
              <a:t>nytt utstyr før et langt tokt?</a:t>
            </a:r>
            <a:endParaRPr lang="nb-NO" sz="1200" dirty="0"/>
          </a:p>
          <a:p>
            <a:pPr lvl="1"/>
            <a:endParaRPr lang="nb-NO" sz="1200" dirty="0"/>
          </a:p>
          <a:p>
            <a:pPr marL="457200" lvl="1" indent="0">
              <a:buNone/>
            </a:pPr>
            <a:endParaRPr lang="nb-NO" sz="1200" dirty="0"/>
          </a:p>
          <a:p>
            <a:r>
              <a:rPr lang="nb-NO" sz="1600" dirty="0"/>
              <a:t>Ledere sitter i møterommet og går gjennom aktivitetslisten for våren.</a:t>
            </a:r>
          </a:p>
        </p:txBody>
      </p:sp>
    </p:spTree>
    <p:extLst>
      <p:ext uri="{BB962C8B-B14F-4D97-AF65-F5344CB8AC3E}">
        <p14:creationId xmlns:p14="http://schemas.microsoft.com/office/powerpoint/2010/main" val="105481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ED78F0-5D30-4D51-1865-CA6255E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og avslutning:</a:t>
            </a:r>
          </a:p>
        </p:txBody>
      </p:sp>
      <p:pic>
        <p:nvPicPr>
          <p:cNvPr id="2050" name="Picture 2" descr="Speiderløftet – Speiderhistorisk leksikon">
            <a:extLst>
              <a:ext uri="{FF2B5EF4-FFF2-40B4-BE49-F238E27FC236}">
                <a16:creationId xmlns:a16="http://schemas.microsoft.com/office/drawing/2014/main" id="{9A86C4CD-5823-546E-FF90-BAD0A7940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78" y="1576514"/>
            <a:ext cx="4042124" cy="52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B4CCE-7F8C-4ECD-9C4B-3BDFBF7D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844550"/>
          </a:xfrm>
        </p:spPr>
        <p:txBody>
          <a:bodyPr>
            <a:normAutofit/>
          </a:bodyPr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B000-072F-4E50-A6F9-AF83A7CF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5029200" cy="506412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Åpning av møte, godkjenning av innkalling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Valg av møteledelse og referent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Gjennomgang av dokumenter for 2023: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500" dirty="0"/>
              <a:t>Gjennomgang og godkjenning av regnskap for 2023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500" dirty="0"/>
              <a:t>Gjennomgang og beslutning av budsjett 2024 </a:t>
            </a:r>
            <a:r>
              <a:rPr lang="nb-NO" sz="1500" dirty="0" err="1"/>
              <a:t>inkl</a:t>
            </a:r>
            <a:r>
              <a:rPr lang="nb-NO" sz="1500" dirty="0"/>
              <a:t> investeringskostnader / oppgradering og kjente utgifter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Gjennomgang av status i enhetene og planer for 2024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Innkomne saker, info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Valg på valgbare roller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Eventuelt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1900" dirty="0"/>
              <a:t>Oppsummering og avslutning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4A92-0F8A-4B80-8846-5F0C449D3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681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014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4881F-23AD-4F7F-843E-CFC0F1AA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333375"/>
            <a:ext cx="7990489" cy="864806"/>
          </a:xfrm>
        </p:spPr>
        <p:txBody>
          <a:bodyPr>
            <a:normAutofit/>
          </a:bodyPr>
          <a:lstStyle/>
          <a:p>
            <a:r>
              <a:rPr lang="nb-NO" dirty="0"/>
              <a:t>Valg av møteledelse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3951-8627-4A02-B2E5-21A33C01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724025"/>
            <a:ext cx="6064470" cy="4718815"/>
          </a:xfrm>
        </p:spPr>
        <p:txBody>
          <a:bodyPr>
            <a:normAutofit/>
          </a:bodyPr>
          <a:lstStyle/>
          <a:p>
            <a:r>
              <a:rPr lang="nb-NO" sz="2000" dirty="0"/>
              <a:t>Ordstyrer</a:t>
            </a:r>
          </a:p>
          <a:p>
            <a:r>
              <a:rPr lang="nb-NO" sz="2000" dirty="0"/>
              <a:t>Referent</a:t>
            </a:r>
          </a:p>
          <a:p>
            <a:r>
              <a:rPr lang="nb-NO" sz="2000" dirty="0"/>
              <a:t>To personer til å signere / godkjenne referat</a:t>
            </a:r>
          </a:p>
          <a:p>
            <a:r>
              <a:rPr lang="nb-NO" sz="2000" dirty="0"/>
              <a:t>Tellekorps (kontroll på opptelling ved avstemming)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5" name="Picture 4" descr="A picture containing sky, water, person, outdoor&#10;&#10;Description automatically generated">
            <a:extLst>
              <a:ext uri="{FF2B5EF4-FFF2-40B4-BE49-F238E27FC236}">
                <a16:creationId xmlns:a16="http://schemas.microsoft.com/office/drawing/2014/main" id="{DBE6E6F6-FF93-47FD-A09A-1AB029176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72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97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2023 - hovedpunkter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03C87-23CD-3E5C-829F-4136161E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67 medlemmer i 2023 – reduseres til 53 etter utmeldinger i januar 2024</a:t>
            </a:r>
          </a:p>
          <a:p>
            <a:pPr lvl="1"/>
            <a:r>
              <a:rPr lang="nb-NO" sz="1200" dirty="0"/>
              <a:t>Småspeider= 12 (+1)</a:t>
            </a:r>
          </a:p>
          <a:p>
            <a:pPr lvl="1"/>
            <a:r>
              <a:rPr lang="nb-NO" sz="1200" dirty="0"/>
              <a:t>Stifinner = 16 (-7, stor avgang i 2011 og 2012)</a:t>
            </a:r>
          </a:p>
          <a:p>
            <a:pPr lvl="1"/>
            <a:r>
              <a:rPr lang="nb-NO" sz="1200" dirty="0"/>
              <a:t>Vandrere = 7 (-2, normal avgang i overgang til U-skole)</a:t>
            </a:r>
          </a:p>
          <a:p>
            <a:pPr lvl="1"/>
            <a:r>
              <a:rPr lang="nb-NO" sz="1200" dirty="0"/>
              <a:t>Rovere = 8 (+4, overgang fra tropp)</a:t>
            </a:r>
          </a:p>
          <a:p>
            <a:pPr lvl="1"/>
            <a:r>
              <a:rPr lang="nb-NO" sz="1200" dirty="0"/>
              <a:t>Ledere = 10 (-2, en sluttet, en tatt ut av liste)</a:t>
            </a:r>
          </a:p>
          <a:p>
            <a:pPr lvl="1"/>
            <a:endParaRPr lang="nb-NO" sz="1200" dirty="0"/>
          </a:p>
          <a:p>
            <a:r>
              <a:rPr lang="nb-NO" sz="1600" dirty="0"/>
              <a:t>Prognose: 4 småspeidere over til tropp i 2024, en speider over til Rover.</a:t>
            </a:r>
          </a:p>
          <a:p>
            <a:r>
              <a:rPr lang="nb-NO" sz="1600" dirty="0"/>
              <a:t>Mange 2015 (3 klasse) på venteliste. Mange søknader fra barn utenfor Langesund Skolekrets. Flere barn på venteliste for inntak kommende år. Rett årskull småspeider prioriteres fremfor tid på venteliste.</a:t>
            </a:r>
          </a:p>
          <a:p>
            <a:r>
              <a:rPr lang="nb-NO" sz="1600" dirty="0"/>
              <a:t>Endring fra 4 til 3 stifinnerpatruljer – to guttepatruljer og en jentepatrulje</a:t>
            </a:r>
          </a:p>
          <a:p>
            <a:r>
              <a:rPr lang="nb-NO" sz="1600" dirty="0"/>
              <a:t>To vandrerpatruljer, men få ungdommer (3+4).</a:t>
            </a:r>
          </a:p>
          <a:p>
            <a:r>
              <a:rPr lang="nb-NO" sz="1600" dirty="0"/>
              <a:t>Få ledere. Utfordring spesielt i tropp / stifinner. 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2478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EAAF81-1001-0D45-325A-26334EBD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84"/>
            <a:ext cx="10515600" cy="1022617"/>
          </a:xfrm>
        </p:spPr>
        <p:txBody>
          <a:bodyPr/>
          <a:lstStyle/>
          <a:p>
            <a:r>
              <a:rPr lang="nb-NO"/>
              <a:t>Speidergruppa våren 2024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8F156BB-B9FE-9D2D-5BC7-AF926090B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104" y="1309344"/>
            <a:ext cx="7676190" cy="3609524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0D7E29D-75C1-B148-F97E-4840EA19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09"/>
          <a:stretch/>
        </p:blipFill>
        <p:spPr>
          <a:xfrm>
            <a:off x="119238" y="1810424"/>
            <a:ext cx="2216458" cy="24857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36D5EA-422E-08BC-B4A6-A6CED593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048" y="1790848"/>
            <a:ext cx="1885714" cy="208571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5678EFF-1125-ED16-BD87-BE43D5B00276}"/>
              </a:ext>
            </a:extLst>
          </p:cNvPr>
          <p:cNvSpPr txBox="1"/>
          <p:nvPr/>
        </p:nvSpPr>
        <p:spPr>
          <a:xfrm>
            <a:off x="10534918" y="14410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Rovere: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97C0B1-0293-1875-BD0C-503CF37A7D9D}"/>
              </a:ext>
            </a:extLst>
          </p:cNvPr>
          <p:cNvSpPr txBox="1"/>
          <p:nvPr/>
        </p:nvSpPr>
        <p:spPr>
          <a:xfrm>
            <a:off x="5683329" y="9144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Troppen: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32D5263-A11D-EABD-7A9E-DC4F56337082}"/>
              </a:ext>
            </a:extLst>
          </p:cNvPr>
          <p:cNvSpPr txBox="1"/>
          <p:nvPr/>
        </p:nvSpPr>
        <p:spPr>
          <a:xfrm>
            <a:off x="369700" y="1412751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Småspeidere: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206C17E-CC3F-11E9-12B9-61F29BE172EA}"/>
              </a:ext>
            </a:extLst>
          </p:cNvPr>
          <p:cNvSpPr txBox="1"/>
          <p:nvPr/>
        </p:nvSpPr>
        <p:spPr>
          <a:xfrm>
            <a:off x="884187" y="544524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Ledere: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EA54030-E8D4-5476-7EFC-C5EFF3823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402" y="5172611"/>
            <a:ext cx="2895238" cy="102857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7DC6EA7-2BF4-CD2F-2CED-C14EA869ED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641"/>
          <a:stretch/>
        </p:blipFill>
        <p:spPr>
          <a:xfrm>
            <a:off x="4935616" y="4818859"/>
            <a:ext cx="2671166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 – hovedpunkter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03C87-23CD-3E5C-829F-4136161E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Hovedaktiviteter i 2023:</a:t>
            </a:r>
          </a:p>
          <a:p>
            <a:pPr lvl="1"/>
            <a:r>
              <a:rPr lang="nb-NO" sz="1200" dirty="0"/>
              <a:t>Møter på huset og i Kongshavn</a:t>
            </a:r>
          </a:p>
          <a:p>
            <a:pPr lvl="1"/>
            <a:r>
              <a:rPr lang="nb-NO" sz="1200" dirty="0"/>
              <a:t>Fellesarrangement; Kampen om </a:t>
            </a:r>
            <a:r>
              <a:rPr lang="nb-NO" sz="1200" dirty="0" err="1"/>
              <a:t>Shere</a:t>
            </a:r>
            <a:r>
              <a:rPr lang="nb-NO" sz="1200" dirty="0"/>
              <a:t> Kahns Skinn, </a:t>
            </a:r>
            <a:r>
              <a:rPr lang="nb-NO" sz="1200" dirty="0" err="1"/>
              <a:t>Kretsbanner</a:t>
            </a:r>
            <a:r>
              <a:rPr lang="nb-NO" sz="1200" dirty="0"/>
              <a:t>, </a:t>
            </a:r>
            <a:r>
              <a:rPr lang="nb-NO" sz="1200" dirty="0" err="1"/>
              <a:t>TurMedTrøkk</a:t>
            </a:r>
            <a:r>
              <a:rPr lang="nb-NO" sz="1200" dirty="0"/>
              <a:t> og Bamble Haik</a:t>
            </a:r>
          </a:p>
          <a:p>
            <a:pPr lvl="1"/>
            <a:r>
              <a:rPr lang="nb-NO" sz="1200" dirty="0"/>
              <a:t>Kretsleir ved Kjerra Fossepark</a:t>
            </a:r>
          </a:p>
          <a:p>
            <a:pPr lvl="1"/>
            <a:r>
              <a:rPr lang="nb-NO" sz="1200" dirty="0"/>
              <a:t>Seiltokt for rovere og vandrere</a:t>
            </a:r>
          </a:p>
          <a:p>
            <a:pPr lvl="1"/>
            <a:r>
              <a:rPr lang="nb-NO" sz="1200" dirty="0"/>
              <a:t>Rovere har hatt egne aktiviteter med roverpatruljen Guffen</a:t>
            </a:r>
          </a:p>
          <a:p>
            <a:pPr lvl="1"/>
            <a:endParaRPr lang="nb-NO" sz="1200" dirty="0"/>
          </a:p>
          <a:p>
            <a:r>
              <a:rPr lang="nb-NO" sz="1600" dirty="0"/>
              <a:t>Årsmøte i januar 2023</a:t>
            </a:r>
          </a:p>
          <a:p>
            <a:r>
              <a:rPr lang="nb-NO" sz="1600" dirty="0"/>
              <a:t>To </a:t>
            </a:r>
            <a:r>
              <a:rPr lang="nb-NO" sz="1600" dirty="0" err="1"/>
              <a:t>gruppeting</a:t>
            </a:r>
            <a:endParaRPr lang="nb-NO" sz="1600" dirty="0"/>
          </a:p>
          <a:p>
            <a:r>
              <a:rPr lang="nb-NO" sz="1600" dirty="0"/>
              <a:t>Juleavslutning</a:t>
            </a:r>
          </a:p>
          <a:p>
            <a:r>
              <a:rPr lang="nb-NO" sz="1600" dirty="0"/>
              <a:t>Deltatt på fellesaktiviteter: Kontaktseminar Sjø (Nettverk for Sjøspeiding) og Fellesrådsmøte (Bamble) samt kretsting og årsmøte</a:t>
            </a:r>
          </a:p>
          <a:p>
            <a:pPr lvl="1"/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529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213B21-5FB4-08DA-332A-B2EC538B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brukt pengene på?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178FA-7A3F-8854-4DFD-51C9BB40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37" y="1690688"/>
            <a:ext cx="6416034" cy="3515478"/>
          </a:xfrm>
        </p:spPr>
        <p:txBody>
          <a:bodyPr>
            <a:normAutofit/>
          </a:bodyPr>
          <a:lstStyle/>
          <a:p>
            <a:r>
              <a:rPr lang="nb-NO" sz="1600" dirty="0"/>
              <a:t>Vanlig drift – vedlikehold av båter og materiell til møtene.</a:t>
            </a:r>
          </a:p>
          <a:p>
            <a:r>
              <a:rPr lang="nb-NO" sz="1600" dirty="0"/>
              <a:t>Nye båter: Gummijolle og en Walker Bay, til sammen 27.000kr</a:t>
            </a:r>
          </a:p>
          <a:p>
            <a:r>
              <a:rPr lang="nb-NO" sz="1600" dirty="0"/>
              <a:t>Popp-opptelt til 3.500</a:t>
            </a:r>
          </a:p>
          <a:p>
            <a:r>
              <a:rPr lang="nb-NO" sz="1600" dirty="0"/>
              <a:t>Stor stekepanne til 3.000 kr.</a:t>
            </a:r>
          </a:p>
          <a:p>
            <a:r>
              <a:rPr lang="nb-NO" sz="1600" dirty="0"/>
              <a:t>Nesten 10.000 kr i diesel og bensin.</a:t>
            </a:r>
          </a:p>
          <a:p>
            <a:endParaRPr lang="nb-NO" sz="1600" dirty="0"/>
          </a:p>
        </p:txBody>
      </p:sp>
      <p:pic>
        <p:nvPicPr>
          <p:cNvPr id="1026" name="Picture 2" descr="Walker Bay Sailing Dinghy | Cruising World">
            <a:extLst>
              <a:ext uri="{FF2B5EF4-FFF2-40B4-BE49-F238E27FC236}">
                <a16:creationId xmlns:a16="http://schemas.microsoft.com/office/drawing/2014/main" id="{0C03706F-A839-EEEA-E4EE-08F9B960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57" y="1651834"/>
            <a:ext cx="3714515" cy="24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761BBB7-80E5-1EF8-71D9-D71767DA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820" y="3903988"/>
            <a:ext cx="2682063" cy="26820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6C0659A-F023-47B2-A731-B4C32EF1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566" y="3597757"/>
            <a:ext cx="2260783" cy="2260783"/>
          </a:xfrm>
          <a:prstGeom prst="rect">
            <a:avLst/>
          </a:prstGeom>
        </p:spPr>
      </p:pic>
      <p:pic>
        <p:nvPicPr>
          <p:cNvPr id="1028" name="Picture 4" descr="Bensindunk 20L - Never Stop med AutoStop Rød">
            <a:extLst>
              <a:ext uri="{FF2B5EF4-FFF2-40B4-BE49-F238E27FC236}">
                <a16:creationId xmlns:a16="http://schemas.microsoft.com/office/drawing/2014/main" id="{12C70CED-1DD9-D031-A93C-B1C76558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49" y="3706996"/>
            <a:ext cx="2920631" cy="29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8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Årsrapport 2023 – økonomi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93C6201-6B82-6977-57DF-77C480DD887B}"/>
              </a:ext>
            </a:extLst>
          </p:cNvPr>
          <p:cNvSpPr txBox="1">
            <a:spLocks/>
          </p:cNvSpPr>
          <p:nvPr/>
        </p:nvSpPr>
        <p:spPr>
          <a:xfrm>
            <a:off x="574157" y="2011680"/>
            <a:ext cx="5296567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/>
              <a:t>Inntekter (hovedposter)</a:t>
            </a:r>
          </a:p>
          <a:p>
            <a:pPr lvl="1"/>
            <a:r>
              <a:rPr lang="nb-NO" sz="1200" dirty="0"/>
              <a:t>22.000 Momskompensasjon</a:t>
            </a:r>
          </a:p>
          <a:p>
            <a:pPr lvl="1"/>
            <a:r>
              <a:rPr lang="nb-NO" sz="1200" dirty="0"/>
              <a:t>100.000 Sparebankstiftelsen (båter)</a:t>
            </a:r>
          </a:p>
          <a:p>
            <a:pPr lvl="1"/>
            <a:r>
              <a:rPr lang="nb-NO" sz="1200" dirty="0"/>
              <a:t>100.000 DNB Stiftelsen (seil)</a:t>
            </a:r>
          </a:p>
          <a:p>
            <a:pPr lvl="1"/>
            <a:r>
              <a:rPr lang="nb-NO" sz="1200" dirty="0"/>
              <a:t>30.000 Skagerrak Sparebank</a:t>
            </a:r>
          </a:p>
          <a:p>
            <a:pPr lvl="1"/>
            <a:r>
              <a:rPr lang="nb-NO" sz="1200" dirty="0"/>
              <a:t>6.000 Dugnad – Seilskutefestivalen</a:t>
            </a:r>
          </a:p>
          <a:p>
            <a:pPr lvl="1"/>
            <a:r>
              <a:rPr lang="nb-NO" sz="1200" dirty="0"/>
              <a:t>22.500 Frifond</a:t>
            </a:r>
          </a:p>
          <a:p>
            <a:pPr lvl="1"/>
            <a:r>
              <a:rPr lang="nb-NO" sz="1200" dirty="0"/>
              <a:t>40.000 Grasrotandelen Norsk Tipping</a:t>
            </a:r>
          </a:p>
          <a:p>
            <a:pPr lvl="1"/>
            <a:r>
              <a:rPr lang="nb-NO" sz="1200" dirty="0"/>
              <a:t>20.000 Driftstilskudd Kommunen</a:t>
            </a:r>
          </a:p>
          <a:p>
            <a:pPr lvl="1"/>
            <a:r>
              <a:rPr lang="nb-NO" sz="1200" dirty="0"/>
              <a:t>7.500 Dugnad Langøya</a:t>
            </a:r>
          </a:p>
          <a:p>
            <a:pPr lvl="1"/>
            <a:r>
              <a:rPr lang="nb-NO" sz="1200" dirty="0"/>
              <a:t>15.000 Tilskudd fra Sparebank1</a:t>
            </a:r>
          </a:p>
          <a:p>
            <a:pPr lvl="1"/>
            <a:r>
              <a:rPr lang="nb-NO" sz="1200" dirty="0"/>
              <a:t>10.000 Tilskudd fra Skagerrak </a:t>
            </a:r>
            <a:r>
              <a:rPr lang="nb-NO" sz="1200" dirty="0" err="1"/>
              <a:t>Spareb</a:t>
            </a:r>
            <a:r>
              <a:rPr lang="nb-NO" sz="1200" dirty="0"/>
              <a:t>. </a:t>
            </a:r>
          </a:p>
          <a:p>
            <a:pPr lvl="1"/>
            <a:r>
              <a:rPr lang="nb-NO" sz="1200" dirty="0"/>
              <a:t>43.000 Overskudd fra Sjøspeiderleir</a:t>
            </a:r>
          </a:p>
          <a:p>
            <a:pPr lvl="1"/>
            <a:r>
              <a:rPr lang="nb-NO" sz="1200" dirty="0"/>
              <a:t>22500 kontingent overføring fra NSF</a:t>
            </a:r>
          </a:p>
          <a:p>
            <a:pPr lvl="1"/>
            <a:endParaRPr lang="nb-NO" sz="1200" dirty="0"/>
          </a:p>
          <a:p>
            <a:pPr lvl="1"/>
            <a:endParaRPr lang="nb-NO" sz="1200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FB370DD-C9D2-2C69-E3B4-AEC78943F36D}"/>
              </a:ext>
            </a:extLst>
          </p:cNvPr>
          <p:cNvSpPr txBox="1">
            <a:spLocks/>
          </p:cNvSpPr>
          <p:nvPr/>
        </p:nvSpPr>
        <p:spPr>
          <a:xfrm>
            <a:off x="5984139" y="2045704"/>
            <a:ext cx="4861068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/>
              <a:t>Utgifter: (hovedposter)</a:t>
            </a:r>
          </a:p>
          <a:p>
            <a:pPr lvl="1"/>
            <a:r>
              <a:rPr lang="nb-NO" sz="1200" dirty="0"/>
              <a:t>25.500 Ny motor </a:t>
            </a:r>
            <a:r>
              <a:rPr lang="nb-NO" sz="1200" dirty="0" err="1"/>
              <a:t>Kaldor</a:t>
            </a:r>
            <a:endParaRPr lang="nb-NO" sz="1200" dirty="0"/>
          </a:p>
          <a:p>
            <a:pPr lvl="1"/>
            <a:r>
              <a:rPr lang="nb-NO" sz="1200" dirty="0"/>
              <a:t>32.500 Nye seil Pontos (forskudd)</a:t>
            </a:r>
          </a:p>
          <a:p>
            <a:pPr lvl="1"/>
            <a:r>
              <a:rPr lang="nb-NO" sz="1200" dirty="0"/>
              <a:t>13.000 Ny Walker Bay</a:t>
            </a:r>
          </a:p>
          <a:p>
            <a:pPr lvl="1"/>
            <a:r>
              <a:rPr lang="nb-NO" sz="1200" dirty="0"/>
              <a:t>13.000 Ny gummijolle </a:t>
            </a:r>
            <a:r>
              <a:rPr lang="nb-NO" sz="1200" dirty="0" err="1"/>
              <a:t>inkl</a:t>
            </a:r>
            <a:r>
              <a:rPr lang="nb-NO" sz="1200" dirty="0"/>
              <a:t> motor</a:t>
            </a:r>
          </a:p>
          <a:p>
            <a:pPr lvl="1"/>
            <a:r>
              <a:rPr lang="nb-NO" sz="1200" dirty="0"/>
              <a:t>7.000 strøm på brygga</a:t>
            </a:r>
          </a:p>
          <a:p>
            <a:pPr lvl="1"/>
            <a:r>
              <a:rPr lang="nb-NO" sz="1200" dirty="0"/>
              <a:t>23.000 Forsikring på båter og inventar</a:t>
            </a:r>
          </a:p>
          <a:p>
            <a:pPr lvl="1"/>
            <a:r>
              <a:rPr lang="nb-NO" sz="1200" dirty="0"/>
              <a:t>35.000  </a:t>
            </a:r>
            <a:r>
              <a:rPr lang="nb-NO" sz="1200" dirty="0" err="1"/>
              <a:t>Driftskonstnader</a:t>
            </a:r>
            <a:r>
              <a:rPr lang="nb-NO" sz="1200" dirty="0"/>
              <a:t> for gruppa</a:t>
            </a:r>
          </a:p>
          <a:p>
            <a:pPr lvl="1"/>
            <a:endParaRPr lang="nb-NO" sz="1200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A7A344F-1D20-E6F6-827C-DA6C033D3B97}"/>
              </a:ext>
            </a:extLst>
          </p:cNvPr>
          <p:cNvCxnSpPr/>
          <p:nvPr/>
        </p:nvCxnSpPr>
        <p:spPr>
          <a:xfrm>
            <a:off x="5666712" y="2011680"/>
            <a:ext cx="0" cy="4570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95269C-A45C-1A51-6353-5E127116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23" y="134416"/>
            <a:ext cx="10515600" cy="1325563"/>
          </a:xfrm>
        </p:spPr>
        <p:txBody>
          <a:bodyPr/>
          <a:lstStyle/>
          <a:p>
            <a:r>
              <a:rPr lang="nb-NO" dirty="0"/>
              <a:t>Årsrapport 2023 –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03C87-23CD-3E5C-829F-4136161E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4" y="1639540"/>
            <a:ext cx="3409950" cy="4160520"/>
          </a:xfrm>
        </p:spPr>
        <p:txBody>
          <a:bodyPr>
            <a:normAutofit/>
          </a:bodyPr>
          <a:lstStyle/>
          <a:p>
            <a:r>
              <a:rPr lang="nb-NO" sz="1600" dirty="0"/>
              <a:t>Gruppas filosofi er at inntekter og utgifter på turer skal balansere. </a:t>
            </a:r>
          </a:p>
          <a:p>
            <a:r>
              <a:rPr lang="nb-NO" sz="1600" dirty="0"/>
              <a:t>Drift og vedlikehold av materiell dekkes av tilskudd, gaver og dugnader.</a:t>
            </a:r>
          </a:p>
          <a:p>
            <a:endParaRPr lang="nb-NO" sz="1600" dirty="0"/>
          </a:p>
          <a:p>
            <a:r>
              <a:rPr lang="nb-NO" sz="1600" b="1" dirty="0"/>
              <a:t>Kontobeholdning 31/12/2023 </a:t>
            </a:r>
            <a:r>
              <a:rPr lang="nb-NO" sz="1600" dirty="0"/>
              <a:t>= </a:t>
            </a:r>
            <a:r>
              <a:rPr lang="nb-NO" sz="1600" u="dbl" dirty="0"/>
              <a:t>985.000 ( + 260.000)</a:t>
            </a:r>
          </a:p>
          <a:p>
            <a:r>
              <a:rPr lang="nb-NO" sz="1600" dirty="0"/>
              <a:t>Totale inntekter = 540.993.-</a:t>
            </a:r>
          </a:p>
          <a:p>
            <a:r>
              <a:rPr lang="nb-NO" sz="1600" dirty="0"/>
              <a:t>Totale utgifter = -279.742.-</a:t>
            </a:r>
          </a:p>
          <a:p>
            <a:r>
              <a:rPr lang="nb-NO" sz="1600" b="1" u="dbl" dirty="0"/>
              <a:t>Overskudd = 261.251.-</a:t>
            </a:r>
          </a:p>
          <a:p>
            <a:pPr lvl="1"/>
            <a:endParaRPr lang="nb-NO" sz="12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C5B8F-9222-7BB0-DBA3-FB5ACBE9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77" y="1639540"/>
            <a:ext cx="6668093" cy="50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291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2E8E7"/>
      </a:lt2>
      <a:accent1>
        <a:srgbClr val="D68693"/>
      </a:accent1>
      <a:accent2>
        <a:srgbClr val="CD856C"/>
      </a:accent2>
      <a:accent3>
        <a:srgbClr val="BDA166"/>
      </a:accent3>
      <a:accent4>
        <a:srgbClr val="A2AA5A"/>
      </a:accent4>
      <a:accent5>
        <a:srgbClr val="8DAE6E"/>
      </a:accent5>
      <a:accent6>
        <a:srgbClr val="65B55F"/>
      </a:accent6>
      <a:hlink>
        <a:srgbClr val="568E8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1210</Words>
  <Application>Microsoft Office PowerPoint</Application>
  <PresentationFormat>Widescreen</PresentationFormat>
  <Paragraphs>178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Elephant</vt:lpstr>
      <vt:lpstr>BrushVTI</vt:lpstr>
      <vt:lpstr>Gruppeting/ Årsmøte 2024</vt:lpstr>
      <vt:lpstr>Agenda</vt:lpstr>
      <vt:lpstr>Valg av møteledelse</vt:lpstr>
      <vt:lpstr>Årsrapport 2023 - hovedpunkter</vt:lpstr>
      <vt:lpstr>Speidergruppa våren 2024</vt:lpstr>
      <vt:lpstr>Årsrapport 2023 – hovedpunkter (2)</vt:lpstr>
      <vt:lpstr>Hva har vi brukt pengene på?</vt:lpstr>
      <vt:lpstr>Årsrapport 2023 – økonomi</vt:lpstr>
      <vt:lpstr>Årsrapport 2023 – økonomi</vt:lpstr>
      <vt:lpstr>Årsrapport 2023 – Materiell</vt:lpstr>
      <vt:lpstr>Budsjettforslag  2024</vt:lpstr>
      <vt:lpstr>Anbefaling til årsmøte (føring i protokoll)</vt:lpstr>
      <vt:lpstr>Planer i 2024 (for diskusjon i møtet)</vt:lpstr>
      <vt:lpstr>Andre saker, info og diskusjon i gruppetinget</vt:lpstr>
      <vt:lpstr>Gruppeting: valg på roller.</vt:lpstr>
      <vt:lpstr>Gruppeting: valg på roller.</vt:lpstr>
      <vt:lpstr>Eventuelt</vt:lpstr>
      <vt:lpstr>MAT &amp; DRIKKE:</vt:lpstr>
      <vt:lpstr>Oppsummering og avslutning: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Juleavslutning</dc:title>
  <dc:creator>Kim Roar Garstad-Berg</dc:creator>
  <cp:lastModifiedBy>Kim Roar Garstad-Berg</cp:lastModifiedBy>
  <cp:revision>3</cp:revision>
  <dcterms:created xsi:type="dcterms:W3CDTF">2021-11-19T09:16:24Z</dcterms:created>
  <dcterms:modified xsi:type="dcterms:W3CDTF">2024-01-10T07:39:04Z</dcterms:modified>
</cp:coreProperties>
</file>