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71" r:id="rId11"/>
    <p:sldId id="270" r:id="rId12"/>
    <p:sldId id="269" r:id="rId13"/>
    <p:sldId id="274" r:id="rId14"/>
    <p:sldId id="266" r:id="rId15"/>
    <p:sldId id="272" r:id="rId16"/>
    <p:sldId id="275" r:id="rId17"/>
    <p:sldId id="281" r:id="rId18"/>
    <p:sldId id="279" r:id="rId19"/>
    <p:sldId id="280" r:id="rId20"/>
    <p:sldId id="278" r:id="rId21"/>
    <p:sldId id="276" r:id="rId22"/>
    <p:sldId id="277" r:id="rId23"/>
    <p:sldId id="267" r:id="rId24"/>
    <p:sldId id="268" r:id="rId2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Roar Garstad-Berg" userId="6c9fb654-e4aa-42a2-9e23-6a682a4c94e6" providerId="ADAL" clId="{35EA7A4B-A557-4D50-B7A3-0D1F8B350964}"/>
    <pc:docChg chg="modSld">
      <pc:chgData name="Kim Roar Garstad-Berg" userId="6c9fb654-e4aa-42a2-9e23-6a682a4c94e6" providerId="ADAL" clId="{35EA7A4B-A557-4D50-B7A3-0D1F8B350964}" dt="2025-01-29T10:56:24.223" v="44" actId="20577"/>
      <pc:docMkLst>
        <pc:docMk/>
      </pc:docMkLst>
      <pc:sldChg chg="modSp mod">
        <pc:chgData name="Kim Roar Garstad-Berg" userId="6c9fb654-e4aa-42a2-9e23-6a682a4c94e6" providerId="ADAL" clId="{35EA7A4B-A557-4D50-B7A3-0D1F8B350964}" dt="2025-01-29T10:56:24.223" v="44" actId="20577"/>
        <pc:sldMkLst>
          <pc:docMk/>
          <pc:sldMk cId="591890253" sldId="268"/>
        </pc:sldMkLst>
        <pc:spChg chg="mod">
          <ac:chgData name="Kim Roar Garstad-Berg" userId="6c9fb654-e4aa-42a2-9e23-6a682a4c94e6" providerId="ADAL" clId="{35EA7A4B-A557-4D50-B7A3-0D1F8B350964}" dt="2025-01-29T10:56:24.223" v="44" actId="20577"/>
          <ac:spMkLst>
            <pc:docMk/>
            <pc:sldMk cId="591890253" sldId="268"/>
            <ac:spMk id="3" creationId="{A4884EF7-64C3-C50F-C63A-F61FED0CF75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DA8B2-9852-43C0-9267-17EF66CBF73D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057A4-B851-46FF-9D4C-044D8008692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9572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057A4-B851-46FF-9D4C-044D8008692A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5340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057A4-B851-46FF-9D4C-044D8008692A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478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BE08-BB70-16A8-52D7-190F9B9AD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FBDE47-BF8A-865D-714C-7BC0178327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542C1-B68A-A3B4-6D48-47D9E779E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F9E01-F992-C50F-2D06-C5552630D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25BB3-98CA-D8D0-BB60-49949061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805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92448-D5EB-4131-53A8-A6D8A50AE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10CE5-CB08-FE10-5952-A5565EA3B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412AB-D56D-AFBA-BA9A-4997DFFAA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0FF4E-6211-4492-602D-AB0A429B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22CCC-F854-4239-BB9A-8D03107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364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11220A-3146-4E7F-3EAD-98163421B5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11EB9-3F68-D1F1-9724-A8F4057394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93071-0051-C2E6-5847-09C549454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27B9-0677-0F8A-E460-CA850802F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63343-A4E6-49BE-BF60-F0F5C880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691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BE27-166C-45A8-1F32-43054D497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ECD9D-8849-CEF7-D181-FA2116404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13280-F468-ED77-9600-6CEB7D2C3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65E7B-B49B-7D3A-7B03-612A43DDA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61DE6-6277-10CB-5C5F-00039AB2D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857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5E2E-9D02-8442-2150-BC5EA25BA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73D5B-2195-980D-F4B3-7A90FEF0C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CBFA1-4C29-D529-C7B8-1D7DB0C24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F70A0-7156-79BB-F0F5-5866D8ABD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DEEE7-288D-73FB-6715-0813EB2E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10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0708E-7ABC-69B1-17A4-DD4555A14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753D1-074E-7B92-2CB8-9EC5C0C35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7FD0C-BFC4-8B20-3562-51277667A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625A3-0F5F-317F-51E2-11BF107E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FD7EA-340B-3587-CBE5-ACE3AF750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46F09-F412-6304-9FC4-DD4C7CA4B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547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588C2-8F18-6B3E-89F3-C09CC80B1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C8BAB-81BE-043B-EE9C-7D6876134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B4B7C1-5746-4AA0-1247-B76009722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F63523-343C-6F34-BDA5-1CFC997697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FBAC39-29CB-A016-560F-04754E5727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727663-6AA1-D5EA-6497-5E06EEE8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6FC03A-3C84-955C-1731-0D5D6E9D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0AA121-D982-027E-8835-38120428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096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D71C5-727D-6B89-5D39-8768CC01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BC255C-6A45-5487-E7BA-9ACADF67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85160-BEA8-D9B8-E873-1E4C37EBB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0AC80B-4F3D-3909-62CF-D24F0316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65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C0DEAF-FAFD-7A18-0757-4DB461599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823D14-375B-91C6-D5E2-F90C97C50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69CA5-2DEF-F3A7-40A1-718F7DF5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283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E7237-D08A-B740-F5BD-8CC446D23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82318-2CBE-0558-E5C1-49DAC209C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E6B0A-FB2D-53C3-8878-DAC2FAC79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498E8-0AEC-79A2-4074-3B67C6546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F9BD7-30B5-3B6F-D060-3932C11ED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91403-7DD0-4B8F-D660-3BD535436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895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E0CD-6552-E924-6DCF-93365C4A1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B7604A-EAC8-87E3-F60E-CE08B65FD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C2DFFC-470C-E746-1DBC-9EBFFA72D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C205E0-D2C4-C696-C57C-6D6FB050B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12C8A-63D1-DC84-57A7-37ABF2C0D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E4A0B-1176-0E06-AA17-5144E9273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465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A9540-73EA-458F-7150-56D073FDE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EB3FB-0CB4-D7AC-0A1E-A40D2054E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238BA-21A0-43BA-7726-E3A956621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D0E5C8-027B-4863-A3AD-6948E33CA6AE}" type="datetimeFigureOut">
              <a:rPr lang="nb-NO" smtClean="0"/>
              <a:t>29.01.2025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3B6CC-B2E0-EE6C-12B2-C6B93CEF7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0FDA8-721C-2D84-0EC8-CD76B7BD8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13BE98-3205-4F7D-8271-897E167F6F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446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5FD64F-F853-C1ED-895F-1D3CDB36A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3577456"/>
            <a:ext cx="10909640" cy="1687814"/>
          </a:xfrm>
        </p:spPr>
        <p:txBody>
          <a:bodyPr anchor="b">
            <a:normAutofit/>
          </a:bodyPr>
          <a:lstStyle/>
          <a:p>
            <a:r>
              <a:rPr lang="nb-NO" sz="6600" dirty="0"/>
              <a:t>Gruppetingets Årsmøte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63C88D-ACB5-6609-69E3-86B649DA1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5660607"/>
            <a:ext cx="10909643" cy="552659"/>
          </a:xfrm>
        </p:spPr>
        <p:txBody>
          <a:bodyPr anchor="t">
            <a:normAutofit/>
          </a:bodyPr>
          <a:lstStyle/>
          <a:p>
            <a:r>
              <a:rPr lang="nb-NO" dirty="0"/>
              <a:t>1.Langesund Sjøspeidergruppe</a:t>
            </a:r>
          </a:p>
        </p:txBody>
      </p:sp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E05F990F-9450-3800-06AB-B928A9FC57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57"/>
          <a:stretch/>
        </p:blipFill>
        <p:spPr>
          <a:xfrm>
            <a:off x="3233137" y="1534547"/>
            <a:ext cx="6439588" cy="1976275"/>
          </a:xfrm>
          <a:prstGeom prst="rect">
            <a:avLst/>
          </a:prstGeom>
        </p:spPr>
      </p:pic>
      <p:sp>
        <p:nvSpPr>
          <p:cNvPr id="13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73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D94A7F-7A19-91AF-42E1-F02C0F0EF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E0995-7AD1-E467-B48F-A816CCA65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6. Informasjon - Krets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DA40C-BA45-BE2B-0DB2-72A43C03A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063837" cy="466725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b-NO" sz="2400" dirty="0"/>
              <a:t>Lederstart for nye ledere. </a:t>
            </a:r>
          </a:p>
          <a:p>
            <a:pPr>
              <a:buFontTx/>
              <a:buChar char="-"/>
            </a:pPr>
            <a:r>
              <a:rPr lang="nb-NO" sz="2400" dirty="0"/>
              <a:t>Peff1 Grenland på Fjordglimt 7-9 februar. Deltakere fra Langesund?</a:t>
            </a:r>
          </a:p>
          <a:p>
            <a:pPr>
              <a:buFontTx/>
              <a:buChar char="-"/>
            </a:pPr>
            <a:r>
              <a:rPr lang="nb-NO" sz="2400" dirty="0" err="1"/>
              <a:t>Kretsbanner</a:t>
            </a:r>
            <a:r>
              <a:rPr lang="nb-NO" sz="2400" dirty="0"/>
              <a:t> og </a:t>
            </a:r>
            <a:r>
              <a:rPr lang="nb-NO" sz="2400" dirty="0" err="1"/>
              <a:t>Shere</a:t>
            </a:r>
            <a:r>
              <a:rPr lang="nb-NO" sz="2400" dirty="0"/>
              <a:t> Kahns Skinn: Ny dato = 5-6 april 2025</a:t>
            </a:r>
          </a:p>
          <a:p>
            <a:pPr>
              <a:buFontTx/>
              <a:buChar char="-"/>
            </a:pPr>
            <a:r>
              <a:rPr lang="nb-NO" sz="2400" dirty="0"/>
              <a:t>Tur med Trøkk 21-23 mars</a:t>
            </a:r>
          </a:p>
          <a:p>
            <a:pPr>
              <a:buFontTx/>
              <a:buChar char="-"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31D5CE79-2FAD-8846-19A8-615BFB307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7FD305B-4B71-9203-85E1-F78F0D2A54BD}"/>
              </a:ext>
            </a:extLst>
          </p:cNvPr>
          <p:cNvSpPr txBox="1">
            <a:spLocks/>
          </p:cNvSpPr>
          <p:nvPr/>
        </p:nvSpPr>
        <p:spPr>
          <a:xfrm>
            <a:off x="6364300" y="1825625"/>
            <a:ext cx="506383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Tx/>
              <a:buChar char="-"/>
            </a:pPr>
            <a:endParaRPr lang="nb-NO" sz="2000" dirty="0"/>
          </a:p>
          <a:p>
            <a:pPr>
              <a:buFontTx/>
              <a:buChar char="-"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EA692E-9503-2A90-31C2-1922BDA557CC}"/>
              </a:ext>
            </a:extLst>
          </p:cNvPr>
          <p:cNvCxnSpPr/>
          <p:nvPr/>
        </p:nvCxnSpPr>
        <p:spPr>
          <a:xfrm>
            <a:off x="6096000" y="1690688"/>
            <a:ext cx="0" cy="48971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69D95AD-5F55-11C8-EAAD-6550D6DC769D}"/>
              </a:ext>
            </a:extLst>
          </p:cNvPr>
          <p:cNvSpPr txBox="1"/>
          <p:nvPr/>
        </p:nvSpPr>
        <p:spPr>
          <a:xfrm>
            <a:off x="6463146" y="1690688"/>
            <a:ext cx="444730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nb-NO" sz="2400" dirty="0"/>
              <a:t>Kretsens årsmøte (LIF klubbhus Langesund) – 5 mars</a:t>
            </a:r>
          </a:p>
          <a:p>
            <a:pPr marL="800100" lvl="1" indent="-342900">
              <a:buFontTx/>
              <a:buChar char="-"/>
            </a:pPr>
            <a:r>
              <a:rPr lang="nb-NO" sz="2000" dirty="0"/>
              <a:t>Beslutning om sted for kretsleir 2027</a:t>
            </a:r>
          </a:p>
          <a:p>
            <a:pPr marL="800100" lvl="1" indent="-342900">
              <a:buFontTx/>
              <a:buChar char="-"/>
            </a:pPr>
            <a:r>
              <a:rPr lang="nb-NO" sz="2000" dirty="0"/>
              <a:t>Valg på ny kretsleder og styremedlemmer</a:t>
            </a:r>
          </a:p>
          <a:p>
            <a:pPr lvl="1">
              <a:buFontTx/>
              <a:buChar char="-"/>
            </a:pPr>
            <a:endParaRPr lang="nb-NO" sz="2000" dirty="0"/>
          </a:p>
          <a:p>
            <a:pPr lvl="1">
              <a:buFontTx/>
              <a:buChar char="-"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1376248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8B4C23-3F40-A4D9-8458-4E7E17B751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23D74-DBC8-DCBA-18B7-8D1F682E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6. Informasjon – Nettverk Sjø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6815B-6B92-55FF-ABBF-FBCBCFA0A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063837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Nesten 100 deltakere!</a:t>
            </a:r>
          </a:p>
          <a:p>
            <a:pPr marL="0" indent="0">
              <a:buNone/>
            </a:pPr>
            <a:r>
              <a:rPr lang="nb-NO" sz="2400" dirty="0"/>
              <a:t>Langesund: Grei drift – lite ledere</a:t>
            </a:r>
          </a:p>
          <a:p>
            <a:pPr>
              <a:buFontTx/>
              <a:buChar char="-"/>
            </a:pPr>
            <a:r>
              <a:rPr lang="nb-NO" sz="2400" dirty="0"/>
              <a:t>2025: </a:t>
            </a:r>
          </a:p>
          <a:p>
            <a:pPr lvl="1">
              <a:buFontTx/>
              <a:buChar char="-"/>
            </a:pPr>
            <a:r>
              <a:rPr lang="nb-NO" sz="2000" dirty="0"/>
              <a:t>Fokus på landsleir. Vil forsøke å legge </a:t>
            </a:r>
            <a:r>
              <a:rPr lang="nb-NO" sz="2000" dirty="0" err="1"/>
              <a:t>sjøspeidergrupper</a:t>
            </a:r>
            <a:r>
              <a:rPr lang="nb-NO" sz="2000" dirty="0"/>
              <a:t> på samme område</a:t>
            </a:r>
          </a:p>
          <a:p>
            <a:pPr lvl="1">
              <a:buFontTx/>
              <a:buChar char="-"/>
            </a:pPr>
            <a:r>
              <a:rPr lang="nb-NO" sz="2000" dirty="0"/>
              <a:t>Fantetokt 26-30 juli (Kristiansand). Deltakelse i Tall </a:t>
            </a:r>
            <a:r>
              <a:rPr lang="nb-NO" sz="2000" dirty="0" err="1"/>
              <a:t>Ships</a:t>
            </a:r>
            <a:r>
              <a:rPr lang="nb-NO" sz="2000" dirty="0"/>
              <a:t> Race KRS 30. juli – 2 </a:t>
            </a:r>
            <a:r>
              <a:rPr lang="nb-NO" sz="2000" dirty="0" err="1"/>
              <a:t>aug</a:t>
            </a:r>
            <a:endParaRPr lang="nb-NO" sz="2000" dirty="0"/>
          </a:p>
          <a:p>
            <a:pPr>
              <a:buFontTx/>
              <a:buChar char="-"/>
            </a:pPr>
            <a:r>
              <a:rPr lang="nb-NO" sz="2400" dirty="0"/>
              <a:t>2026: Sjøspeiderleir 28/6-5/7</a:t>
            </a:r>
          </a:p>
          <a:p>
            <a:pPr lvl="1">
              <a:buFontTx/>
              <a:buChar char="-"/>
            </a:pPr>
            <a:r>
              <a:rPr lang="nb-NO" sz="2000" dirty="0"/>
              <a:t>Bragdøya</a:t>
            </a:r>
          </a:p>
          <a:p>
            <a:pPr lvl="1">
              <a:buFontTx/>
              <a:buChar char="-"/>
            </a:pPr>
            <a:r>
              <a:rPr lang="nb-NO" sz="2000" dirty="0"/>
              <a:t>Armada til og fra leir (</a:t>
            </a:r>
            <a:r>
              <a:rPr lang="nb-NO" sz="2000" dirty="0" err="1"/>
              <a:t>avg</a:t>
            </a:r>
            <a:r>
              <a:rPr lang="nb-NO" sz="2000" dirty="0"/>
              <a:t> Oslo Lør 20/6)</a:t>
            </a:r>
          </a:p>
          <a:p>
            <a:pPr lvl="1">
              <a:buFontTx/>
              <a:buChar char="-"/>
            </a:pPr>
            <a:r>
              <a:rPr lang="nb-NO" sz="2000" dirty="0"/>
              <a:t>Tema: Kaperskip/Sjørøvere</a:t>
            </a:r>
          </a:p>
          <a:p>
            <a:pPr lvl="1">
              <a:buFontTx/>
              <a:buChar char="-"/>
            </a:pPr>
            <a:endParaRPr lang="nb-NO" sz="2000" dirty="0"/>
          </a:p>
          <a:p>
            <a:pPr>
              <a:buFontTx/>
              <a:buChar char="-"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20381FD0-5152-210B-5D72-7EF29137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AE8621-193D-C92C-03BD-C1DB0FB12C12}"/>
              </a:ext>
            </a:extLst>
          </p:cNvPr>
          <p:cNvSpPr txBox="1">
            <a:spLocks/>
          </p:cNvSpPr>
          <p:nvPr/>
        </p:nvSpPr>
        <p:spPr>
          <a:xfrm>
            <a:off x="6364300" y="1825625"/>
            <a:ext cx="5063837" cy="46672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nb-NO" sz="2400" dirty="0"/>
              <a:t>2027: </a:t>
            </a:r>
          </a:p>
          <a:p>
            <a:pPr lvl="1">
              <a:buFontTx/>
              <a:buChar char="-"/>
            </a:pPr>
            <a:r>
              <a:rPr lang="nb-NO" sz="2000" dirty="0"/>
              <a:t>Armadaseilas til Gdansk / Polen</a:t>
            </a:r>
          </a:p>
          <a:p>
            <a:pPr lvl="1">
              <a:buFontTx/>
              <a:buChar char="-"/>
            </a:pPr>
            <a:r>
              <a:rPr lang="nb-NO" sz="2000" dirty="0"/>
              <a:t>Krav til båter – kun større båter</a:t>
            </a:r>
          </a:p>
          <a:p>
            <a:pPr lvl="1">
              <a:buFontTx/>
              <a:buChar char="-"/>
            </a:pPr>
            <a:r>
              <a:rPr lang="nb-NO" sz="2000" dirty="0" err="1"/>
              <a:t>Ca</a:t>
            </a:r>
            <a:r>
              <a:rPr lang="nb-NO" sz="2000" dirty="0"/>
              <a:t> 14 dager hver vei</a:t>
            </a:r>
          </a:p>
          <a:p>
            <a:pPr lvl="1">
              <a:buFontTx/>
              <a:buChar char="-"/>
            </a:pPr>
            <a:r>
              <a:rPr lang="nb-NO" sz="2000" dirty="0"/>
              <a:t>Båtene vil ikke delta på jamboree</a:t>
            </a:r>
          </a:p>
          <a:p>
            <a:pPr lvl="1">
              <a:buFontTx/>
              <a:buChar char="-"/>
            </a:pPr>
            <a:r>
              <a:rPr lang="nb-NO" sz="2000" dirty="0"/>
              <a:t>Tvilsomt med samkjøring kretsleir Grenland </a:t>
            </a:r>
            <a:r>
              <a:rPr lang="nb-NO" sz="2000" dirty="0" err="1"/>
              <a:t>pga</a:t>
            </a:r>
            <a:r>
              <a:rPr lang="nb-NO" sz="2000" dirty="0"/>
              <a:t> forberedelser tokt.</a:t>
            </a:r>
          </a:p>
          <a:p>
            <a:pPr lvl="1">
              <a:buFontTx/>
              <a:buChar char="-"/>
            </a:pPr>
            <a:endParaRPr lang="nb-NO" sz="2000" dirty="0"/>
          </a:p>
          <a:p>
            <a:pPr>
              <a:buFontTx/>
              <a:buChar char="-"/>
            </a:pPr>
            <a:r>
              <a:rPr lang="nb-NO" sz="2400" dirty="0" err="1"/>
              <a:t>Havbraatt</a:t>
            </a:r>
            <a:r>
              <a:rPr lang="nb-NO" sz="2400" dirty="0"/>
              <a:t>:</a:t>
            </a:r>
          </a:p>
          <a:p>
            <a:pPr lvl="1">
              <a:buFontTx/>
              <a:buChar char="-"/>
            </a:pPr>
            <a:r>
              <a:rPr lang="nb-NO" sz="2000" dirty="0"/>
              <a:t>Ny motor og nytt gir. Alle må ha ny utsjekk på båten</a:t>
            </a:r>
          </a:p>
          <a:p>
            <a:pPr lvl="1">
              <a:buFontTx/>
              <a:buChar char="-"/>
            </a:pPr>
            <a:r>
              <a:rPr lang="nb-NO" sz="2000" dirty="0"/>
              <a:t>Dugnader i Risør i vinter – demontering av innredning</a:t>
            </a:r>
          </a:p>
          <a:p>
            <a:pPr lvl="1">
              <a:buFontTx/>
              <a:buChar char="-"/>
            </a:pPr>
            <a:r>
              <a:rPr lang="nb-NO" sz="2000" dirty="0"/>
              <a:t>Ingen bookinger for sommeren</a:t>
            </a:r>
          </a:p>
          <a:p>
            <a:pPr lvl="1">
              <a:buFontTx/>
              <a:buChar char="-"/>
            </a:pPr>
            <a:r>
              <a:rPr lang="nb-NO" sz="2000" dirty="0"/>
              <a:t>Fabian og Viktor nye ledere i rederiet</a:t>
            </a:r>
          </a:p>
          <a:p>
            <a:pPr lvl="1">
              <a:buFontTx/>
              <a:buChar char="-"/>
            </a:pPr>
            <a:endParaRPr lang="nb-NO" sz="2000" dirty="0"/>
          </a:p>
          <a:p>
            <a:pPr>
              <a:buFontTx/>
              <a:buChar char="-"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0F6DEF3-4D46-3B67-3169-2F2A12882441}"/>
              </a:ext>
            </a:extLst>
          </p:cNvPr>
          <p:cNvCxnSpPr/>
          <p:nvPr/>
        </p:nvCxnSpPr>
        <p:spPr>
          <a:xfrm>
            <a:off x="6096000" y="1690688"/>
            <a:ext cx="0" cy="48971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710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26DF43-DEC8-6300-4FEC-519D09B7FD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7ED9F-5267-918A-B85C-696895A68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6. Informasjon – Nettverk Sjø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CE357-D6F5-D19E-20A3-836657542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063837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Tips og triks fra fantetokt:</a:t>
            </a:r>
          </a:p>
          <a:p>
            <a:pPr lvl="1">
              <a:buFontTx/>
              <a:buChar char="-"/>
            </a:pPr>
            <a:r>
              <a:rPr lang="nb-NO" sz="2000" dirty="0"/>
              <a:t>Hele troppen på tur. Benytt også overnatting på land / dekk</a:t>
            </a:r>
          </a:p>
          <a:p>
            <a:pPr lvl="1">
              <a:buFontTx/>
              <a:buChar char="-"/>
            </a:pPr>
            <a:r>
              <a:rPr lang="nb-NO" sz="2000" dirty="0"/>
              <a:t>Invitere andre grupper</a:t>
            </a:r>
          </a:p>
          <a:p>
            <a:pPr lvl="1">
              <a:buFontTx/>
              <a:buChar char="-"/>
            </a:pPr>
            <a:r>
              <a:rPr lang="nb-NO" sz="2000" dirty="0"/>
              <a:t>Lage merker og flagg</a:t>
            </a:r>
          </a:p>
          <a:p>
            <a:pPr lvl="1">
              <a:buFontTx/>
              <a:buChar char="-"/>
            </a:pPr>
            <a:r>
              <a:rPr lang="nb-NO" sz="2000" dirty="0"/>
              <a:t>Korte dagsetapper</a:t>
            </a:r>
          </a:p>
          <a:p>
            <a:pPr lvl="1">
              <a:buFontTx/>
              <a:buChar char="-"/>
            </a:pPr>
            <a:r>
              <a:rPr lang="nb-NO" sz="2000" dirty="0"/>
              <a:t>Ta masse merker under tokt – umiddelbar utdeling</a:t>
            </a:r>
          </a:p>
          <a:p>
            <a:pPr lvl="1">
              <a:buFontTx/>
              <a:buChar char="-"/>
            </a:pPr>
            <a:r>
              <a:rPr lang="nb-NO" sz="2000" dirty="0"/>
              <a:t>Bruk media for alt det er verdt – kan være kilder til støtte og tilskudd.</a:t>
            </a:r>
          </a:p>
          <a:p>
            <a:pPr lvl="1">
              <a:buFontTx/>
              <a:buChar char="-"/>
            </a:pPr>
            <a:r>
              <a:rPr lang="nb-NO" sz="2000" dirty="0"/>
              <a:t>Kartmappe til hver båt – minst mulig kartplotter</a:t>
            </a:r>
          </a:p>
          <a:p>
            <a:pPr marL="457200" lvl="1" indent="0">
              <a:buNone/>
            </a:pPr>
            <a:endParaRPr lang="nb-NO" sz="2000" dirty="0"/>
          </a:p>
          <a:p>
            <a:pPr>
              <a:buFontTx/>
              <a:buChar char="-"/>
            </a:pPr>
            <a:endParaRPr lang="nb-NO" sz="2000" dirty="0"/>
          </a:p>
          <a:p>
            <a:pPr lvl="1">
              <a:buFontTx/>
              <a:buChar char="-"/>
            </a:pPr>
            <a:endParaRPr lang="nb-NO" sz="2000" dirty="0"/>
          </a:p>
          <a:p>
            <a:pPr>
              <a:buFontTx/>
              <a:buChar char="-"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34FDF664-20EF-3EDB-0BB8-9712071BE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A9CE3C-1A86-11BA-27AC-387F4E5104F5}"/>
              </a:ext>
            </a:extLst>
          </p:cNvPr>
          <p:cNvSpPr txBox="1">
            <a:spLocks/>
          </p:cNvSpPr>
          <p:nvPr/>
        </p:nvSpPr>
        <p:spPr>
          <a:xfrm>
            <a:off x="6364300" y="1825625"/>
            <a:ext cx="506383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2400" dirty="0"/>
              <a:t>Emnekurs og </a:t>
            </a:r>
            <a:r>
              <a:rPr lang="nb-NO" sz="2400" dirty="0" err="1"/>
              <a:t>sjøpeff</a:t>
            </a:r>
            <a:r>
              <a:rPr lang="nb-NO" sz="2400" dirty="0"/>
              <a:t> 2026:</a:t>
            </a:r>
          </a:p>
          <a:p>
            <a:pPr lvl="1">
              <a:buFontTx/>
              <a:buChar char="-"/>
            </a:pPr>
            <a:r>
              <a:rPr lang="nb-NO" sz="2000" dirty="0"/>
              <a:t>29-31 mai 2026</a:t>
            </a:r>
          </a:p>
          <a:p>
            <a:pPr lvl="1">
              <a:buFontTx/>
              <a:buChar char="-"/>
            </a:pPr>
            <a:r>
              <a:rPr lang="nb-NO" sz="2000" dirty="0"/>
              <a:t>Emnekurs: Langesund</a:t>
            </a:r>
          </a:p>
          <a:p>
            <a:pPr lvl="1">
              <a:buFontTx/>
              <a:buChar char="-"/>
            </a:pPr>
            <a:r>
              <a:rPr lang="nb-NO" sz="2000" dirty="0" err="1"/>
              <a:t>Sjøpeff</a:t>
            </a:r>
            <a:r>
              <a:rPr lang="nb-NO" sz="2000" dirty="0"/>
              <a:t>: Husøy</a:t>
            </a:r>
          </a:p>
          <a:p>
            <a:pPr lvl="1">
              <a:buFontTx/>
              <a:buChar char="-"/>
            </a:pPr>
            <a:r>
              <a:rPr lang="nb-NO" sz="2000" dirty="0"/>
              <a:t>Noe felles opplegg – tilpasses slik at de fra samme gruppe kan reise felles.</a:t>
            </a:r>
          </a:p>
          <a:p>
            <a:pPr lvl="1">
              <a:buFontTx/>
              <a:buChar char="-"/>
            </a:pPr>
            <a:endParaRPr lang="nb-NO" sz="2000" dirty="0"/>
          </a:p>
          <a:p>
            <a:pPr lvl="1">
              <a:buFontTx/>
              <a:buChar char="-"/>
            </a:pPr>
            <a:r>
              <a:rPr lang="nb-NO" sz="2000" dirty="0"/>
              <a:t>Emnekurs </a:t>
            </a:r>
            <a:r>
              <a:rPr lang="nb-NO" sz="2000" dirty="0" err="1"/>
              <a:t>ca</a:t>
            </a:r>
            <a:r>
              <a:rPr lang="nb-NO" sz="2000" dirty="0"/>
              <a:t> 30-50 deltakere.</a:t>
            </a:r>
          </a:p>
          <a:p>
            <a:pPr lvl="1">
              <a:buFontTx/>
              <a:buChar char="-"/>
            </a:pPr>
            <a:r>
              <a:rPr lang="nb-NO" sz="2000" dirty="0"/>
              <a:t>Sannidal / RS32 Kragerø kan delta sammen med oss i gjennomføring</a:t>
            </a:r>
          </a:p>
          <a:p>
            <a:pPr lvl="1">
              <a:buFontTx/>
              <a:buChar char="-"/>
            </a:pPr>
            <a:r>
              <a:rPr lang="nb-NO" sz="2000" dirty="0"/>
              <a:t>Prosjektgruppe som lager opplegg, samkjøre med </a:t>
            </a:r>
            <a:r>
              <a:rPr lang="nb-NO" sz="2000" dirty="0" err="1"/>
              <a:t>sjøpeff</a:t>
            </a:r>
            <a:r>
              <a:rPr lang="nb-NO" sz="2000" dirty="0"/>
              <a:t> (Fabian).</a:t>
            </a:r>
          </a:p>
          <a:p>
            <a:pPr>
              <a:buFontTx/>
              <a:buChar char="-"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201BC97-871C-0062-BAE6-9B9369DD698C}"/>
              </a:ext>
            </a:extLst>
          </p:cNvPr>
          <p:cNvCxnSpPr/>
          <p:nvPr/>
        </p:nvCxnSpPr>
        <p:spPr>
          <a:xfrm>
            <a:off x="6096000" y="1690688"/>
            <a:ext cx="0" cy="48971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977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C778C6-5C21-EAE3-8F23-C90EA10EA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79AE-00A9-B487-DEB2-0DB654D3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7. </a:t>
            </a:r>
            <a:r>
              <a:rPr lang="nb-NO" sz="3600" dirty="0" err="1"/>
              <a:t>Hovedaktivteter</a:t>
            </a:r>
            <a:r>
              <a:rPr lang="nb-NO" sz="3600" dirty="0"/>
              <a:t> og planer 2025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181AC434-036B-645C-BA10-38E4734074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4CC0FC-19A1-FE4A-C365-28312C2E1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516" y="1761931"/>
            <a:ext cx="6416968" cy="261355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2CB2729-1AEF-82F6-97F3-D4BE59E22A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622" y="1755193"/>
            <a:ext cx="1905301" cy="209988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8B73EFC-D9B0-BD39-7031-757650C7C922}"/>
              </a:ext>
            </a:extLst>
          </p:cNvPr>
          <p:cNvSpPr txBox="1"/>
          <p:nvPr/>
        </p:nvSpPr>
        <p:spPr>
          <a:xfrm>
            <a:off x="5114259" y="1330398"/>
            <a:ext cx="1679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Troppen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65BA71-4812-DA16-633F-E78216087337}"/>
              </a:ext>
            </a:extLst>
          </p:cNvPr>
          <p:cNvSpPr txBox="1"/>
          <p:nvPr/>
        </p:nvSpPr>
        <p:spPr>
          <a:xfrm>
            <a:off x="518316" y="1330398"/>
            <a:ext cx="1679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Småspeidere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99E1E8-1F9E-8A12-9973-71A74F287E03}"/>
              </a:ext>
            </a:extLst>
          </p:cNvPr>
          <p:cNvSpPr txBox="1"/>
          <p:nvPr/>
        </p:nvSpPr>
        <p:spPr>
          <a:xfrm>
            <a:off x="9739536" y="1330398"/>
            <a:ext cx="1679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Rovere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FAE2F0-2815-FE62-A72E-20F47F8C10D4}"/>
              </a:ext>
            </a:extLst>
          </p:cNvPr>
          <p:cNvSpPr txBox="1"/>
          <p:nvPr/>
        </p:nvSpPr>
        <p:spPr>
          <a:xfrm>
            <a:off x="5256027" y="4523438"/>
            <a:ext cx="1679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Enhetsledere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3D6766-2BA7-3183-59FD-B74F157B088B}"/>
              </a:ext>
            </a:extLst>
          </p:cNvPr>
          <p:cNvCxnSpPr/>
          <p:nvPr/>
        </p:nvCxnSpPr>
        <p:spPr>
          <a:xfrm>
            <a:off x="405639" y="4523438"/>
            <a:ext cx="112010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87A331-AD71-469D-D084-D22F01A34167}"/>
              </a:ext>
            </a:extLst>
          </p:cNvPr>
          <p:cNvSpPr txBox="1"/>
          <p:nvPr/>
        </p:nvSpPr>
        <p:spPr>
          <a:xfrm>
            <a:off x="5256027" y="4840367"/>
            <a:ext cx="16799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dirty="0"/>
              <a:t>Oddbjørn Hermansen</a:t>
            </a:r>
          </a:p>
          <a:p>
            <a:pPr algn="ctr"/>
            <a:r>
              <a:rPr lang="nb-NO" sz="1000" dirty="0"/>
              <a:t>Stian Eriksen</a:t>
            </a:r>
          </a:p>
          <a:p>
            <a:pPr algn="ctr"/>
            <a:endParaRPr lang="nb-NO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365D79-7D40-82BC-5EC1-85551588AC05}"/>
              </a:ext>
            </a:extLst>
          </p:cNvPr>
          <p:cNvSpPr txBox="1"/>
          <p:nvPr/>
        </p:nvSpPr>
        <p:spPr>
          <a:xfrm>
            <a:off x="684022" y="4808836"/>
            <a:ext cx="1679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dirty="0"/>
              <a:t>Trude Ø Jensen</a:t>
            </a:r>
          </a:p>
          <a:p>
            <a:pPr algn="ctr"/>
            <a:r>
              <a:rPr lang="nb-NO" sz="1000" dirty="0"/>
              <a:t>Per Ivar Aslaksen</a:t>
            </a:r>
          </a:p>
          <a:p>
            <a:pPr algn="ctr"/>
            <a:endParaRPr lang="nb-NO" sz="1000" dirty="0"/>
          </a:p>
          <a:p>
            <a:pPr algn="ctr"/>
            <a:endParaRPr lang="nb-NO" sz="1000" dirty="0"/>
          </a:p>
          <a:p>
            <a:pPr algn="ctr"/>
            <a:endParaRPr lang="nb-NO" sz="1000" dirty="0"/>
          </a:p>
          <a:p>
            <a:pPr algn="ctr"/>
            <a:endParaRPr lang="nb-NO" sz="1000" dirty="0"/>
          </a:p>
          <a:p>
            <a:pPr algn="ctr"/>
            <a:endParaRPr lang="nb-NO" sz="1000" dirty="0"/>
          </a:p>
          <a:p>
            <a:pPr algn="ctr"/>
            <a:endParaRPr lang="nb-NO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EDF65A-DF62-8AB9-2191-37702968FEFF}"/>
              </a:ext>
            </a:extLst>
          </p:cNvPr>
          <p:cNvSpPr txBox="1"/>
          <p:nvPr/>
        </p:nvSpPr>
        <p:spPr>
          <a:xfrm>
            <a:off x="5256026" y="5512523"/>
            <a:ext cx="1679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dirty="0"/>
              <a:t>Erlend </a:t>
            </a:r>
            <a:r>
              <a:rPr lang="nb-NO" sz="1000" dirty="0" err="1"/>
              <a:t>Tørå</a:t>
            </a:r>
            <a:endParaRPr lang="nb-NO" sz="1000" dirty="0"/>
          </a:p>
          <a:p>
            <a:pPr algn="ctr"/>
            <a:r>
              <a:rPr lang="nb-NO" sz="1000" dirty="0"/>
              <a:t>Christina Lunde Holen</a:t>
            </a:r>
          </a:p>
          <a:p>
            <a:pPr algn="ctr"/>
            <a:r>
              <a:rPr lang="nb-NO" sz="1000" dirty="0"/>
              <a:t>Kristin Garstad-Berg</a:t>
            </a:r>
          </a:p>
          <a:p>
            <a:pPr algn="ctr"/>
            <a:endParaRPr lang="nb-NO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A79582A-4E3A-DC43-EAA3-E476A80121C8}"/>
              </a:ext>
            </a:extLst>
          </p:cNvPr>
          <p:cNvSpPr txBox="1"/>
          <p:nvPr/>
        </p:nvSpPr>
        <p:spPr>
          <a:xfrm>
            <a:off x="9665224" y="4756684"/>
            <a:ext cx="1679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dirty="0"/>
              <a:t>Theodor </a:t>
            </a:r>
            <a:r>
              <a:rPr lang="nb-NO" sz="1000" dirty="0" err="1"/>
              <a:t>Eidbo</a:t>
            </a:r>
            <a:r>
              <a:rPr lang="nb-NO" sz="1000" dirty="0"/>
              <a:t> Hansen</a:t>
            </a:r>
          </a:p>
          <a:p>
            <a:pPr algn="ctr"/>
            <a:endParaRPr lang="nb-NO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3D883E-74CE-F6DE-D070-D8CCCEB90E16}"/>
              </a:ext>
            </a:extLst>
          </p:cNvPr>
          <p:cNvSpPr txBox="1"/>
          <p:nvPr/>
        </p:nvSpPr>
        <p:spPr>
          <a:xfrm>
            <a:off x="728800" y="4537924"/>
            <a:ext cx="1679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Enhetsledere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E50D77-472D-B9B8-368D-2A9229ABBD9C}"/>
              </a:ext>
            </a:extLst>
          </p:cNvPr>
          <p:cNvSpPr txBox="1"/>
          <p:nvPr/>
        </p:nvSpPr>
        <p:spPr>
          <a:xfrm>
            <a:off x="189584" y="5233630"/>
            <a:ext cx="2973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Lederassistenter (foreldre)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1C9B0B-A173-2FA0-19F2-FAAEDD7BF8C8}"/>
              </a:ext>
            </a:extLst>
          </p:cNvPr>
          <p:cNvSpPr txBox="1"/>
          <p:nvPr/>
        </p:nvSpPr>
        <p:spPr>
          <a:xfrm>
            <a:off x="4205019" y="5238717"/>
            <a:ext cx="3781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Lederassistenter (foreldre)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A2152E0-563C-A3E5-D34F-86E905DD61BB}"/>
              </a:ext>
            </a:extLst>
          </p:cNvPr>
          <p:cNvSpPr txBox="1"/>
          <p:nvPr/>
        </p:nvSpPr>
        <p:spPr>
          <a:xfrm>
            <a:off x="9665224" y="4484229"/>
            <a:ext cx="1679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Enhetsledere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EE164E-529C-C15A-E62D-2710DCCA3907}"/>
              </a:ext>
            </a:extLst>
          </p:cNvPr>
          <p:cNvSpPr txBox="1"/>
          <p:nvPr/>
        </p:nvSpPr>
        <p:spPr>
          <a:xfrm>
            <a:off x="4022724" y="6066520"/>
            <a:ext cx="4150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Gruppeleder / Administrativ Leder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9D872A5-9E67-DD62-07A6-D3C618D97824}"/>
              </a:ext>
            </a:extLst>
          </p:cNvPr>
          <p:cNvSpPr txBox="1"/>
          <p:nvPr/>
        </p:nvSpPr>
        <p:spPr>
          <a:xfrm>
            <a:off x="5256025" y="6332055"/>
            <a:ext cx="1679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dirty="0"/>
              <a:t>Kim Roar Garstad-Berg</a:t>
            </a:r>
          </a:p>
          <a:p>
            <a:pPr algn="ctr"/>
            <a:endParaRPr lang="nb-NO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E9DCDE8-54CE-CB0D-24E6-1CAB6C822334}"/>
              </a:ext>
            </a:extLst>
          </p:cNvPr>
          <p:cNvSpPr txBox="1"/>
          <p:nvPr/>
        </p:nvSpPr>
        <p:spPr>
          <a:xfrm>
            <a:off x="756314" y="5512523"/>
            <a:ext cx="159379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sz="1000" dirty="0"/>
              <a:t>Kenneth Andersen</a:t>
            </a:r>
          </a:p>
          <a:p>
            <a:pPr algn="ctr"/>
            <a:r>
              <a:rPr lang="nb-NO" sz="1000" dirty="0"/>
              <a:t>Pernille Bjørnsen</a:t>
            </a:r>
          </a:p>
          <a:p>
            <a:pPr algn="ctr"/>
            <a:r>
              <a:rPr lang="nb-NO" sz="1000" dirty="0"/>
              <a:t>Kine Jonassen 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5A8E3E1-4944-A458-B02F-B4A289EFE8E6}"/>
              </a:ext>
            </a:extLst>
          </p:cNvPr>
          <p:cNvCxnSpPr/>
          <p:nvPr/>
        </p:nvCxnSpPr>
        <p:spPr>
          <a:xfrm>
            <a:off x="405639" y="6066521"/>
            <a:ext cx="112010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BC2D056-92FB-9D96-A31A-E9F1BC025CF8}"/>
              </a:ext>
            </a:extLst>
          </p:cNvPr>
          <p:cNvCxnSpPr>
            <a:cxnSpLocks/>
          </p:cNvCxnSpPr>
          <p:nvPr/>
        </p:nvCxnSpPr>
        <p:spPr>
          <a:xfrm>
            <a:off x="9507682" y="1330398"/>
            <a:ext cx="0" cy="31607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77D06F6-1288-FC3C-AB44-64D73E9A4084}"/>
              </a:ext>
            </a:extLst>
          </p:cNvPr>
          <p:cNvCxnSpPr>
            <a:cxnSpLocks/>
          </p:cNvCxnSpPr>
          <p:nvPr/>
        </p:nvCxnSpPr>
        <p:spPr>
          <a:xfrm>
            <a:off x="2604655" y="1330398"/>
            <a:ext cx="0" cy="3193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E51A62F-7A4F-54D1-475C-85940B229B2A}"/>
              </a:ext>
            </a:extLst>
          </p:cNvPr>
          <p:cNvCxnSpPr/>
          <p:nvPr/>
        </p:nvCxnSpPr>
        <p:spPr>
          <a:xfrm>
            <a:off x="292789" y="1330398"/>
            <a:ext cx="112010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3" name="Picture 42">
            <a:extLst>
              <a:ext uri="{FF2B5EF4-FFF2-40B4-BE49-F238E27FC236}">
                <a16:creationId xmlns:a16="http://schemas.microsoft.com/office/drawing/2014/main" id="{4557ADDF-AA8E-2703-5051-AC7CC62866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2835" y="1776981"/>
            <a:ext cx="1923810" cy="2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40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99829-A126-F0CA-5C32-979202B06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DF83F-3E2C-DB54-C1EC-7C5D58B3C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7. </a:t>
            </a:r>
            <a:r>
              <a:rPr lang="nb-NO" sz="3600" dirty="0" err="1"/>
              <a:t>Hovedaktivteter</a:t>
            </a:r>
            <a:r>
              <a:rPr lang="nb-NO" sz="3600" dirty="0"/>
              <a:t> og planer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11BD3-B697-4A94-F30F-42D5772E3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9972"/>
            <a:ext cx="4991099" cy="4632901"/>
          </a:xfrm>
        </p:spPr>
        <p:txBody>
          <a:bodyPr>
            <a:normAutofit/>
          </a:bodyPr>
          <a:lstStyle/>
          <a:p>
            <a:r>
              <a:rPr lang="nb-NO" sz="2400" dirty="0"/>
              <a:t>Aktiviteter:</a:t>
            </a:r>
          </a:p>
          <a:p>
            <a:pPr lvl="1"/>
            <a:r>
              <a:rPr lang="nb-NO" sz="2000" dirty="0"/>
              <a:t>Terminlisten i SPOND</a:t>
            </a:r>
          </a:p>
          <a:p>
            <a:pPr lvl="1"/>
            <a:r>
              <a:rPr lang="nb-NO" sz="2000" dirty="0" err="1"/>
              <a:t>Lifjelltur</a:t>
            </a:r>
            <a:r>
              <a:rPr lang="nb-NO" sz="2000" dirty="0"/>
              <a:t> – 7-9 februar eller 14-16 februar?</a:t>
            </a:r>
          </a:p>
          <a:p>
            <a:pPr lvl="1"/>
            <a:r>
              <a:rPr lang="nb-NO" sz="2000" dirty="0"/>
              <a:t>VHF kurs for speidere/rovere som fyller 15 i 2025.</a:t>
            </a:r>
          </a:p>
          <a:p>
            <a:pPr lvl="1"/>
            <a:r>
              <a:rPr lang="nb-NO" sz="2000" dirty="0"/>
              <a:t>Gruppetur 25 mai (søndagstur) med kano eller båter? Evt tur i skogen? </a:t>
            </a:r>
          </a:p>
          <a:p>
            <a:pPr lvl="1"/>
            <a:r>
              <a:rPr lang="nb-NO" sz="2000" dirty="0"/>
              <a:t>Felles avslutning 18 juni ?</a:t>
            </a:r>
          </a:p>
          <a:p>
            <a:pPr lvl="1"/>
            <a:r>
              <a:rPr lang="nb-NO" sz="2000" dirty="0"/>
              <a:t>Landsleir 5-12 juli</a:t>
            </a:r>
          </a:p>
          <a:p>
            <a:pPr lvl="1"/>
            <a:r>
              <a:rPr lang="nb-NO" sz="2000" dirty="0"/>
              <a:t>Sommertokt / fantetokt for vandrere/stifinnere </a:t>
            </a:r>
            <a:r>
              <a:rPr lang="nb-NO" sz="2000" dirty="0" err="1"/>
              <a:t>ca</a:t>
            </a:r>
            <a:r>
              <a:rPr lang="nb-NO" sz="2000" dirty="0"/>
              <a:t> 8-12 august (langhelg)</a:t>
            </a:r>
          </a:p>
          <a:p>
            <a:pPr lvl="1"/>
            <a:r>
              <a:rPr lang="nb-NO" sz="2000" dirty="0"/>
              <a:t>Bamblehaik? Dato?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36EBF8FD-8DDB-7F52-4D6A-E6B01AC42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054CFB-C632-3C1D-1FD5-3F3786E1B209}"/>
              </a:ext>
            </a:extLst>
          </p:cNvPr>
          <p:cNvCxnSpPr>
            <a:cxnSpLocks/>
          </p:cNvCxnSpPr>
          <p:nvPr/>
        </p:nvCxnSpPr>
        <p:spPr>
          <a:xfrm>
            <a:off x="6102927" y="1690688"/>
            <a:ext cx="0" cy="46329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4CFEF11-A276-132B-4384-42DE0F0344ED}"/>
              </a:ext>
            </a:extLst>
          </p:cNvPr>
          <p:cNvSpPr txBox="1">
            <a:spLocks/>
          </p:cNvSpPr>
          <p:nvPr/>
        </p:nvSpPr>
        <p:spPr>
          <a:xfrm>
            <a:off x="6376556" y="1876353"/>
            <a:ext cx="4991099" cy="4316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400" dirty="0"/>
              <a:t>Dugnader og annet:</a:t>
            </a:r>
          </a:p>
          <a:p>
            <a:pPr lvl="1"/>
            <a:r>
              <a:rPr lang="nb-NO" sz="2000" dirty="0"/>
              <a:t>Foreldre/rovere og evt de vandrere som ikke er på KBK</a:t>
            </a:r>
          </a:p>
          <a:p>
            <a:pPr lvl="1"/>
            <a:r>
              <a:rPr lang="nb-NO" sz="2000" dirty="0" err="1"/>
              <a:t>Langøyadugnad</a:t>
            </a:r>
            <a:r>
              <a:rPr lang="nb-NO" sz="2000" dirty="0"/>
              <a:t> lørdag 3 mai.</a:t>
            </a:r>
          </a:p>
          <a:p>
            <a:pPr lvl="1"/>
            <a:r>
              <a:rPr lang="nb-NO" sz="2000" dirty="0"/>
              <a:t> Båtdugnad Lørdag 5 april. </a:t>
            </a:r>
          </a:p>
          <a:p>
            <a:pPr lvl="1"/>
            <a:endParaRPr lang="nb-NO" sz="2000" dirty="0"/>
          </a:p>
          <a:p>
            <a:r>
              <a:rPr lang="nb-NO" sz="2400" dirty="0"/>
              <a:t>Båter:</a:t>
            </a:r>
          </a:p>
          <a:p>
            <a:pPr lvl="1"/>
            <a:r>
              <a:rPr lang="nb-NO" sz="2000" dirty="0"/>
              <a:t>Sjøsetting </a:t>
            </a:r>
            <a:r>
              <a:rPr lang="nb-NO" sz="2000" dirty="0" err="1"/>
              <a:t>Maxier</a:t>
            </a:r>
            <a:r>
              <a:rPr lang="nb-NO" sz="2000" dirty="0"/>
              <a:t> 7. april</a:t>
            </a:r>
          </a:p>
          <a:p>
            <a:pPr lvl="1"/>
            <a:r>
              <a:rPr lang="nb-NO" sz="2000" dirty="0"/>
              <a:t>Sjøsetting småbåter 9. april.</a:t>
            </a:r>
          </a:p>
          <a:p>
            <a:pPr lvl="1"/>
            <a:endParaRPr lang="nb-NO" sz="20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618235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BE93F9-5CB2-CE9B-8265-62AB64523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7. </a:t>
            </a:r>
            <a:r>
              <a:rPr lang="nb-NO" sz="3600" dirty="0" err="1"/>
              <a:t>Hovedaktivteter</a:t>
            </a:r>
            <a:r>
              <a:rPr lang="nb-NO" sz="3600" dirty="0"/>
              <a:t> og planer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44CF8F-3F70-B892-F898-7F5641D8C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27" y="1293754"/>
            <a:ext cx="10546773" cy="542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981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E58C39-1E6A-6AF3-9758-7851FC74A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82EE9-A186-5DCA-FBEA-34D008241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8. Budsjettforslag 2025 - Drift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D8E2B4FD-FA8D-7DD0-35C5-4F7FC82E7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F6F7B0-D967-4F98-A25A-5D9AD8CB2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4682"/>
            <a:ext cx="10655595" cy="4351338"/>
          </a:xfrm>
        </p:spPr>
        <p:txBody>
          <a:bodyPr>
            <a:normAutofit/>
          </a:bodyPr>
          <a:lstStyle/>
          <a:p>
            <a:r>
              <a:rPr lang="nb-NO" sz="2000" dirty="0"/>
              <a:t>Utgiftene til speidergruppa er i all hovedsak knyttet til drift og vedlikehold på båtene, samt møter og andre aktiviteter. </a:t>
            </a:r>
          </a:p>
          <a:p>
            <a:r>
              <a:rPr lang="nb-NO" sz="2000" dirty="0"/>
              <a:t>Enkelte aktiviteter vil ha inntekter som skal balansere utgiftene (for eksempel turer / leire, salg av gensere </a:t>
            </a:r>
            <a:r>
              <a:rPr lang="nb-NO" sz="2000" dirty="0" err="1"/>
              <a:t>etc</a:t>
            </a:r>
            <a:r>
              <a:rPr lang="nb-NO" sz="2000" dirty="0"/>
              <a:t>). Innkjøp/investeringer her er ikke tatt med utgiftene.</a:t>
            </a:r>
          </a:p>
          <a:p>
            <a:r>
              <a:rPr lang="nb-NO" sz="2000" dirty="0"/>
              <a:t>Døgnpris for turer og tokt = 250.- pr døgn og dekker alle utgifter. Evt transport kommer i tillegg</a:t>
            </a:r>
          </a:p>
          <a:p>
            <a:r>
              <a:rPr lang="nb-NO" sz="2000" dirty="0"/>
              <a:t>Ledere og assistenter mottar ingen kompensasjon for arbeidet (frivillighetsparagrafen). </a:t>
            </a:r>
          </a:p>
          <a:p>
            <a:r>
              <a:rPr lang="nb-NO" sz="2000" dirty="0"/>
              <a:t>Speidergruppa dekker ledernes kostnader til arrangement og aktiviteter (for eksempel deltakeravgift på leir, kjøring til og fra arrangement).</a:t>
            </a:r>
          </a:p>
          <a:p>
            <a:r>
              <a:rPr lang="nb-NO" sz="2000" dirty="0"/>
              <a:t>VIPPS #105198 er satt opp med kategorier slik at det er mulig å se hvem som har betalt hva. NAVN på barn må alltid skrives inn!</a:t>
            </a:r>
          </a:p>
          <a:p>
            <a:endParaRPr lang="nb-NO" sz="1600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B5BA30A0-FDC2-1394-A8B6-B5FEA2F89966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3977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1462663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4AA545-E089-666F-B66E-2A03CAFDD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3E19-BD38-168B-183D-C7AE46611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8. Budsjettforslag 2025 - Drift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8FF0959A-5A54-3549-B721-29DDEE3C9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202EDB-6C7B-1DEC-93E2-616768881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4682"/>
            <a:ext cx="4700151" cy="4351338"/>
          </a:xfrm>
        </p:spPr>
        <p:txBody>
          <a:bodyPr>
            <a:normAutofit/>
          </a:bodyPr>
          <a:lstStyle/>
          <a:p>
            <a:r>
              <a:rPr lang="nb-NO" sz="2000" dirty="0"/>
              <a:t>Gruppa betaler diverse medlemskap i Kystpatruljen, Bamble Havneutvalg, VHF lisens, </a:t>
            </a:r>
            <a:r>
              <a:rPr lang="nb-NO" sz="2000" dirty="0" err="1"/>
              <a:t>etc</a:t>
            </a:r>
            <a:endParaRPr lang="nb-NO" sz="2000" dirty="0"/>
          </a:p>
          <a:p>
            <a:r>
              <a:rPr lang="nb-NO" sz="2000" dirty="0"/>
              <a:t>Materiell og mat til møter</a:t>
            </a:r>
          </a:p>
          <a:p>
            <a:r>
              <a:rPr lang="nb-NO" sz="2000" dirty="0"/>
              <a:t>Ferdighetsmerker og enhetsmerker</a:t>
            </a:r>
          </a:p>
          <a:p>
            <a:r>
              <a:rPr lang="nb-NO" sz="2000" dirty="0"/>
              <a:t>Diverse kontorkostnader</a:t>
            </a:r>
          </a:p>
          <a:p>
            <a:r>
              <a:rPr lang="nb-NO" sz="2000" dirty="0"/>
              <a:t>Betaling for ledere på leir</a:t>
            </a:r>
          </a:p>
          <a:p>
            <a:r>
              <a:rPr lang="nb-NO" sz="2000" dirty="0"/>
              <a:t>Nye priser på gensere og t-skorter?</a:t>
            </a:r>
          </a:p>
          <a:p>
            <a:pPr lvl="1"/>
            <a:r>
              <a:rPr lang="nb-NO" sz="1600" dirty="0"/>
              <a:t>Genser 350</a:t>
            </a:r>
          </a:p>
          <a:p>
            <a:pPr lvl="1"/>
            <a:r>
              <a:rPr lang="nb-NO" sz="1600" dirty="0"/>
              <a:t>T skjorte 150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DED2A44-95F3-B1F3-FEE8-F3355AC8BEF6}"/>
              </a:ext>
            </a:extLst>
          </p:cNvPr>
          <p:cNvCxnSpPr>
            <a:cxnSpLocks/>
          </p:cNvCxnSpPr>
          <p:nvPr/>
        </p:nvCxnSpPr>
        <p:spPr>
          <a:xfrm>
            <a:off x="5784112" y="1825625"/>
            <a:ext cx="0" cy="44156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D8FF811F-8F27-F479-023E-FAB224DB2243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3977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1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D02771-3718-62EA-FA48-F5FEC226F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401390"/>
              </p:ext>
            </p:extLst>
          </p:nvPr>
        </p:nvGraphicFramePr>
        <p:xfrm>
          <a:off x="6029874" y="1825625"/>
          <a:ext cx="52864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181">
                  <a:extLst>
                    <a:ext uri="{9D8B030D-6E8A-4147-A177-3AD203B41FA5}">
                      <a16:colId xmlns:a16="http://schemas.microsoft.com/office/drawing/2014/main" val="946050487"/>
                    </a:ext>
                  </a:extLst>
                </a:gridCol>
                <a:gridCol w="1320219">
                  <a:extLst>
                    <a:ext uri="{9D8B030D-6E8A-4147-A177-3AD203B41FA5}">
                      <a16:colId xmlns:a16="http://schemas.microsoft.com/office/drawing/2014/main" val="1785693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err="1"/>
                        <a:t>Ca</a:t>
                      </a:r>
                      <a:r>
                        <a:rPr lang="nb-NO" dirty="0"/>
                        <a:t> kostnad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6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Diverse kontorkostnader, printerblekk, ark, skrivesaker, blokker, </a:t>
                      </a:r>
                      <a:r>
                        <a:rPr lang="nb-NO" dirty="0" err="1"/>
                        <a:t>etc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2.000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20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Kontingenter, medlemskap og andre utgifter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52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Møtemateriell og møtemat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8.000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025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Ledere på leir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12.000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405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Forsikringer til båter og inventar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25.000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665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Innkjøp nye gensere og t-skjorter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3.000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677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Medlemsavgift ledere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7.000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061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/>
                        <a:t>Sum drift og andre utgifter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b="1" dirty="0"/>
                        <a:t>67.000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553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593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085A78-5B49-ED21-C9BD-55192A9B2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98F28-03F1-2B2C-77BC-7208C6EAB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8. Budsjettforslag 2025 – Brygge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E9FCCE03-CA1E-06BF-1009-AF0520BC4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BBDBEF-3711-58A6-193B-9BC9CF499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00151" cy="4351338"/>
          </a:xfrm>
        </p:spPr>
        <p:txBody>
          <a:bodyPr>
            <a:normAutofit/>
          </a:bodyPr>
          <a:lstStyle/>
          <a:p>
            <a:r>
              <a:rPr lang="nb-NO" sz="2000" dirty="0"/>
              <a:t>Ingen større utgifter / vedlikehold planlagt i 2025</a:t>
            </a:r>
          </a:p>
          <a:p>
            <a:r>
              <a:rPr lang="nb-NO" sz="2000" dirty="0"/>
              <a:t>Generell maling og vedlikehold. Maling er på brygga. Kjøpe inn pensler osv.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46F25F6-BC62-5941-B241-9BCECC7AE176}"/>
              </a:ext>
            </a:extLst>
          </p:cNvPr>
          <p:cNvCxnSpPr>
            <a:cxnSpLocks/>
          </p:cNvCxnSpPr>
          <p:nvPr/>
        </p:nvCxnSpPr>
        <p:spPr>
          <a:xfrm>
            <a:off x="5784112" y="1825625"/>
            <a:ext cx="0" cy="44156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6E5CC3C3-0F5F-A201-6495-2EC20DF90AB1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3977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1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B4E046E-149C-9363-B016-A380BA126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352386"/>
              </p:ext>
            </p:extLst>
          </p:nvPr>
        </p:nvGraphicFramePr>
        <p:xfrm>
          <a:off x="6029874" y="1825625"/>
          <a:ext cx="5286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181">
                  <a:extLst>
                    <a:ext uri="{9D8B030D-6E8A-4147-A177-3AD203B41FA5}">
                      <a16:colId xmlns:a16="http://schemas.microsoft.com/office/drawing/2014/main" val="946050487"/>
                    </a:ext>
                  </a:extLst>
                </a:gridCol>
                <a:gridCol w="1320219">
                  <a:extLst>
                    <a:ext uri="{9D8B030D-6E8A-4147-A177-3AD203B41FA5}">
                      <a16:colId xmlns:a16="http://schemas.microsoft.com/office/drawing/2014/main" val="1785693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err="1"/>
                        <a:t>Ca</a:t>
                      </a:r>
                      <a:r>
                        <a:rPr lang="nb-NO" dirty="0"/>
                        <a:t> kostnad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6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Leie av brygge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2.000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20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Strøm på brygga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52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Andre utgifter brygge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3.000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89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/>
                        <a:t>Sum utgifter brygge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b="1" dirty="0"/>
                        <a:t>10.000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087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395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BCD23-B9F4-0406-AA60-91A1683B7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99587-37C2-2449-EF2A-94EECCA7F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8. Budsjettforslag 2025 – Speiderhuset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5D896150-8F5C-0599-C9E7-2B548B82A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D9AADB-5C7F-701C-EEB6-7D2CB1B5A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00151" cy="4351338"/>
          </a:xfrm>
        </p:spPr>
        <p:txBody>
          <a:bodyPr>
            <a:normAutofit/>
          </a:bodyPr>
          <a:lstStyle/>
          <a:p>
            <a:r>
              <a:rPr lang="nb-NO" sz="2000" dirty="0"/>
              <a:t>Planlegge for oppgradering av gangen i 2025:</a:t>
            </a:r>
          </a:p>
          <a:p>
            <a:pPr lvl="1"/>
            <a:r>
              <a:rPr lang="nb-NO" sz="1600" dirty="0"/>
              <a:t>Male gulv og vegger</a:t>
            </a:r>
          </a:p>
          <a:p>
            <a:pPr lvl="1"/>
            <a:r>
              <a:rPr lang="nb-NO" sz="1600" dirty="0"/>
              <a:t>Montere bedre lys i gangen</a:t>
            </a:r>
          </a:p>
          <a:p>
            <a:pPr lvl="1"/>
            <a:r>
              <a:rPr lang="nb-NO" sz="1600" dirty="0" err="1"/>
              <a:t>Skostativ</a:t>
            </a:r>
            <a:r>
              <a:rPr lang="nb-NO" sz="1600" dirty="0"/>
              <a:t> og knagger til å henge fra seg jakke</a:t>
            </a:r>
          </a:p>
          <a:p>
            <a:r>
              <a:rPr lang="nb-NO" sz="2000" dirty="0"/>
              <a:t>Oppgradering av bad – hva kan vi gjøre? Planlegge for 2026?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7EF9D27-6A29-2697-DBA6-97D5F61C0D1B}"/>
              </a:ext>
            </a:extLst>
          </p:cNvPr>
          <p:cNvCxnSpPr>
            <a:cxnSpLocks/>
          </p:cNvCxnSpPr>
          <p:nvPr/>
        </p:nvCxnSpPr>
        <p:spPr>
          <a:xfrm>
            <a:off x="5784112" y="1825625"/>
            <a:ext cx="0" cy="44156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664280D1-549D-6506-B694-4C0F46709A65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3977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1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2619400-A0DA-D697-231B-D80056472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509158"/>
              </p:ext>
            </p:extLst>
          </p:nvPr>
        </p:nvGraphicFramePr>
        <p:xfrm>
          <a:off x="6029874" y="1825625"/>
          <a:ext cx="5286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181">
                  <a:extLst>
                    <a:ext uri="{9D8B030D-6E8A-4147-A177-3AD203B41FA5}">
                      <a16:colId xmlns:a16="http://schemas.microsoft.com/office/drawing/2014/main" val="946050487"/>
                    </a:ext>
                  </a:extLst>
                </a:gridCol>
                <a:gridCol w="1320219">
                  <a:extLst>
                    <a:ext uri="{9D8B030D-6E8A-4147-A177-3AD203B41FA5}">
                      <a16:colId xmlns:a16="http://schemas.microsoft.com/office/drawing/2014/main" val="1785693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err="1"/>
                        <a:t>Ca</a:t>
                      </a:r>
                      <a:r>
                        <a:rPr lang="nb-NO" dirty="0"/>
                        <a:t> kostnad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6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Oppgradering av gangen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20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/>
                        <a:t>Sum utgifter speiderhuset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b="1" dirty="0"/>
                        <a:t>10.000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453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83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335A4-0F78-B652-8AB5-72F1FC15E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424" y="1666861"/>
            <a:ext cx="10515600" cy="47977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b="1" dirty="0"/>
              <a:t>Gruppetingets årsmøte i 1. Langesund Sjø gjennomføres som et kombinert årsmøte og </a:t>
            </a:r>
            <a:r>
              <a:rPr lang="nb-NO" sz="2400" b="1" dirty="0" err="1"/>
              <a:t>gruppeting</a:t>
            </a:r>
            <a:r>
              <a:rPr lang="nb-NO" sz="2400" b="1" dirty="0"/>
              <a:t>. </a:t>
            </a:r>
          </a:p>
          <a:p>
            <a:pPr marL="0" indent="0">
              <a:buNone/>
            </a:pPr>
            <a:r>
              <a:rPr lang="nb-NO" sz="2400" dirty="0"/>
              <a:t>Møtet er åpent for alle ledere, lederassistenter, rovere og vandrere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b="1" dirty="0"/>
              <a:t>Gruppetingets årsmøte skal :</a:t>
            </a:r>
          </a:p>
          <a:p>
            <a:r>
              <a:rPr lang="nb-NO" sz="2400" dirty="0"/>
              <a:t>Behandle og godkjenne regnskap og årsmelding for foregående år</a:t>
            </a:r>
          </a:p>
          <a:p>
            <a:r>
              <a:rPr lang="nb-NO" sz="2400" dirty="0"/>
              <a:t>Behandle og beslutte budsjett for kommende år</a:t>
            </a:r>
          </a:p>
          <a:p>
            <a:r>
              <a:rPr lang="nb-NO" sz="2400" dirty="0"/>
              <a:t>Foreta valg på valgbare roller</a:t>
            </a:r>
          </a:p>
          <a:p>
            <a:r>
              <a:rPr lang="nb-NO" sz="2400" dirty="0"/>
              <a:t>Sette opp aktivitetsplan / overordnede prioriteringer for enhetene for kommende år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i="1" dirty="0"/>
              <a:t>For gode og effektive møter: Hold møteplanen, diskuter kun aktuelt tema!</a:t>
            </a:r>
          </a:p>
        </p:txBody>
      </p:sp>
      <p:pic>
        <p:nvPicPr>
          <p:cNvPr id="5" name="Picture 4" descr="A black and white logo&#10;&#10;Description automatically generated">
            <a:extLst>
              <a:ext uri="{FF2B5EF4-FFF2-40B4-BE49-F238E27FC236}">
                <a16:creationId xmlns:a16="http://schemas.microsoft.com/office/drawing/2014/main" id="{6AB8037D-68D5-5404-4A84-B5145571C4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420" y="255180"/>
            <a:ext cx="2597576" cy="108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879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349A1-99BE-40EC-393B-8690B2DDF6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12D85-1542-C4D5-15B3-4BC7AF879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8. Budsjettforslag 2025 - Pontos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4A186167-0B32-3B02-560C-16B50107F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072E55-2487-8CDA-D698-3E6789B04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00151" cy="4796848"/>
          </a:xfrm>
        </p:spPr>
        <p:txBody>
          <a:bodyPr>
            <a:normAutofit/>
          </a:bodyPr>
          <a:lstStyle/>
          <a:p>
            <a:r>
              <a:rPr lang="nb-NO" sz="2000" dirty="0"/>
              <a:t>Ønske om «skikkelig» oppussing innvendig før sjøspeiderleir/armada 2026:</a:t>
            </a:r>
          </a:p>
          <a:p>
            <a:pPr lvl="1"/>
            <a:r>
              <a:rPr lang="nb-NO" sz="1600" dirty="0"/>
              <a:t>Nytt stuebord med senkefunksjon</a:t>
            </a:r>
          </a:p>
          <a:p>
            <a:pPr lvl="1"/>
            <a:r>
              <a:rPr lang="nb-NO" sz="1600" dirty="0" err="1"/>
              <a:t>Lakking</a:t>
            </a:r>
            <a:r>
              <a:rPr lang="nb-NO" sz="1600" dirty="0"/>
              <a:t>, maling og vask om bord</a:t>
            </a:r>
          </a:p>
          <a:p>
            <a:pPr lvl="1"/>
            <a:r>
              <a:rPr lang="nb-NO" sz="1600" dirty="0"/>
              <a:t>Oppgradering av toalett (har deler)</a:t>
            </a:r>
          </a:p>
          <a:p>
            <a:pPr lvl="1"/>
            <a:r>
              <a:rPr lang="nb-NO" sz="1600" dirty="0"/>
              <a:t>Nye lys over salong</a:t>
            </a:r>
          </a:p>
          <a:p>
            <a:pPr lvl="1"/>
            <a:r>
              <a:rPr lang="nb-NO" sz="1600" dirty="0"/>
              <a:t>Ta bort stereo og høyttalere, lage hyller</a:t>
            </a:r>
          </a:p>
          <a:p>
            <a:r>
              <a:rPr lang="nb-NO" sz="2000" dirty="0"/>
              <a:t>Storservice på motor før 2026.</a:t>
            </a:r>
          </a:p>
          <a:p>
            <a:r>
              <a:rPr lang="nb-NO" sz="2000" dirty="0"/>
              <a:t>Vurdere nytt navigasjonssystem; kostnad 20.000-50.000 tas over evt gavetildeling</a:t>
            </a:r>
          </a:p>
          <a:p>
            <a:r>
              <a:rPr lang="nb-NO" sz="2000" dirty="0"/>
              <a:t>Bestilling av ny mast: Kostnad </a:t>
            </a:r>
            <a:r>
              <a:rPr lang="nb-NO" sz="2000" dirty="0" err="1"/>
              <a:t>ca</a:t>
            </a:r>
            <a:r>
              <a:rPr lang="nb-NO" sz="2000" dirty="0"/>
              <a:t> 100.000 tas over evt gavetildeling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E87C723-7D3D-74D5-2F53-59078A7A702B}"/>
              </a:ext>
            </a:extLst>
          </p:cNvPr>
          <p:cNvCxnSpPr>
            <a:cxnSpLocks/>
          </p:cNvCxnSpPr>
          <p:nvPr/>
        </p:nvCxnSpPr>
        <p:spPr>
          <a:xfrm>
            <a:off x="5784112" y="1825625"/>
            <a:ext cx="0" cy="44156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4A70122D-0588-C3BD-EDE7-AC6654A169E6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3977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1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D0FB811-8051-DC7F-EAA5-1C0AA711A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903229"/>
              </p:ext>
            </p:extLst>
          </p:nvPr>
        </p:nvGraphicFramePr>
        <p:xfrm>
          <a:off x="6029874" y="1825625"/>
          <a:ext cx="5286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181">
                  <a:extLst>
                    <a:ext uri="{9D8B030D-6E8A-4147-A177-3AD203B41FA5}">
                      <a16:colId xmlns:a16="http://schemas.microsoft.com/office/drawing/2014/main" val="946050487"/>
                    </a:ext>
                  </a:extLst>
                </a:gridCol>
                <a:gridCol w="1320219">
                  <a:extLst>
                    <a:ext uri="{9D8B030D-6E8A-4147-A177-3AD203B41FA5}">
                      <a16:colId xmlns:a16="http://schemas.microsoft.com/office/drawing/2014/main" val="1785693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err="1"/>
                        <a:t>Ca</a:t>
                      </a:r>
                      <a:r>
                        <a:rPr lang="nb-NO" dirty="0"/>
                        <a:t> kostnad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6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Årlig vårpuss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20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Innvendig oppgradering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25.000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52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i="0" dirty="0"/>
                        <a:t>Sum Pontos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b="1" i="0" dirty="0"/>
                        <a:t>35.000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02587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A1A8474-D94A-821C-18D5-4DC5897FC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05092"/>
              </p:ext>
            </p:extLst>
          </p:nvPr>
        </p:nvGraphicFramePr>
        <p:xfrm>
          <a:off x="6042762" y="4135914"/>
          <a:ext cx="528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181">
                  <a:extLst>
                    <a:ext uri="{9D8B030D-6E8A-4147-A177-3AD203B41FA5}">
                      <a16:colId xmlns:a16="http://schemas.microsoft.com/office/drawing/2014/main" val="1005142899"/>
                    </a:ext>
                  </a:extLst>
                </a:gridCol>
                <a:gridCol w="1320219">
                  <a:extLst>
                    <a:ext uri="{9D8B030D-6E8A-4147-A177-3AD203B41FA5}">
                      <a16:colId xmlns:a16="http://schemas.microsoft.com/office/drawing/2014/main" val="35632348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Investeringer avhengig av tilskudd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953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Ny mast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100.000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908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683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16937-6F6F-6983-107E-9B5385A85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38ADE-AAA3-F51D-1FEC-2D15A7E99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8. Budsjettforslag 2025 - </a:t>
            </a:r>
            <a:r>
              <a:rPr lang="nb-NO" sz="3600" dirty="0" err="1"/>
              <a:t>Maxier</a:t>
            </a:r>
            <a:endParaRPr lang="nb-NO" sz="3600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28F51D3E-5408-E740-4055-D977F1A15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F663DF-6408-ABD6-18E4-F1263A2FF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00151" cy="4667250"/>
          </a:xfrm>
        </p:spPr>
        <p:txBody>
          <a:bodyPr>
            <a:normAutofit/>
          </a:bodyPr>
          <a:lstStyle/>
          <a:p>
            <a:r>
              <a:rPr lang="nb-NO" sz="2000" dirty="0"/>
              <a:t>Ønske om «skikkelig» oppussing innvendig før sjøspeiderleir/armada 2026:</a:t>
            </a:r>
          </a:p>
          <a:p>
            <a:pPr lvl="1"/>
            <a:r>
              <a:rPr lang="nb-NO" sz="1600" dirty="0" err="1"/>
              <a:t>Lakking</a:t>
            </a:r>
            <a:r>
              <a:rPr lang="nb-NO" sz="1600" dirty="0"/>
              <a:t> og nedvask innvendig</a:t>
            </a:r>
          </a:p>
          <a:p>
            <a:pPr lvl="1"/>
            <a:r>
              <a:rPr lang="nb-NO" sz="1600" dirty="0"/>
              <a:t>Oppgang av elektrisk anlegg </a:t>
            </a:r>
            <a:r>
              <a:rPr lang="nb-NO" sz="1600" dirty="0" err="1"/>
              <a:t>inkl</a:t>
            </a:r>
            <a:r>
              <a:rPr lang="nb-NO" sz="1600" dirty="0"/>
              <a:t> lys</a:t>
            </a:r>
          </a:p>
          <a:p>
            <a:pPr lvl="1"/>
            <a:r>
              <a:rPr lang="nb-NO" sz="1600" dirty="0"/>
              <a:t>Nye madrasser / trekk</a:t>
            </a:r>
          </a:p>
          <a:p>
            <a:pPr lvl="1"/>
            <a:r>
              <a:rPr lang="nb-NO" sz="1600" dirty="0"/>
              <a:t>Nytt innvendig tak/</a:t>
            </a:r>
            <a:r>
              <a:rPr lang="nb-NO" sz="1600" dirty="0" err="1"/>
              <a:t>omtrekking</a:t>
            </a:r>
            <a:endParaRPr lang="nb-NO" sz="1600" dirty="0"/>
          </a:p>
          <a:p>
            <a:pPr lvl="1"/>
            <a:r>
              <a:rPr lang="nb-NO" sz="1600" dirty="0"/>
              <a:t>Nytt / ekstra batteri i </a:t>
            </a:r>
            <a:r>
              <a:rPr lang="nb-NO" sz="1600" dirty="0" err="1"/>
              <a:t>Kaldor</a:t>
            </a:r>
            <a:endParaRPr lang="nb-NO" sz="1600" dirty="0"/>
          </a:p>
          <a:p>
            <a:r>
              <a:rPr lang="nb-NO" sz="2000" dirty="0"/>
              <a:t>Landstrømsopplegg begge båter (kan trekkes ut)</a:t>
            </a:r>
          </a:p>
          <a:p>
            <a:r>
              <a:rPr lang="nb-NO" sz="2000" dirty="0"/>
              <a:t>Storservice på begge motorer</a:t>
            </a:r>
          </a:p>
          <a:p>
            <a:r>
              <a:rPr lang="nb-NO" sz="2000" dirty="0"/>
              <a:t>Nye kartplottere begge båter</a:t>
            </a:r>
          </a:p>
          <a:p>
            <a:r>
              <a:rPr lang="nb-NO" sz="2000" dirty="0"/>
              <a:t>AIS system begge båter (kan trekkes ut og tas i gavetildeling?)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E9BF463-9ADA-2D6E-4262-E514008D6064}"/>
              </a:ext>
            </a:extLst>
          </p:cNvPr>
          <p:cNvCxnSpPr>
            <a:cxnSpLocks/>
          </p:cNvCxnSpPr>
          <p:nvPr/>
        </p:nvCxnSpPr>
        <p:spPr>
          <a:xfrm>
            <a:off x="5784112" y="1825625"/>
            <a:ext cx="0" cy="44156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D3BF3AB1-18C1-0020-307F-BAB69F4CF098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3977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1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9F370F0-8481-DC8E-C6FB-0426627BC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603821"/>
              </p:ext>
            </p:extLst>
          </p:nvPr>
        </p:nvGraphicFramePr>
        <p:xfrm>
          <a:off x="6029874" y="1825625"/>
          <a:ext cx="52864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181">
                  <a:extLst>
                    <a:ext uri="{9D8B030D-6E8A-4147-A177-3AD203B41FA5}">
                      <a16:colId xmlns:a16="http://schemas.microsoft.com/office/drawing/2014/main" val="946050487"/>
                    </a:ext>
                  </a:extLst>
                </a:gridCol>
                <a:gridCol w="1320219">
                  <a:extLst>
                    <a:ext uri="{9D8B030D-6E8A-4147-A177-3AD203B41FA5}">
                      <a16:colId xmlns:a16="http://schemas.microsoft.com/office/drawing/2014/main" val="1785693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err="1"/>
                        <a:t>Ca</a:t>
                      </a:r>
                      <a:r>
                        <a:rPr lang="nb-NO" dirty="0"/>
                        <a:t> kostnad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6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Årlig vårpuss, begge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6.000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20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Innvendig oppgradering, begge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12.000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52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Kartplottere, begge, </a:t>
                      </a:r>
                      <a:r>
                        <a:rPr lang="nb-NO" dirty="0" err="1"/>
                        <a:t>inkl</a:t>
                      </a:r>
                      <a:r>
                        <a:rPr lang="nb-NO" dirty="0"/>
                        <a:t> kart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20.000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025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Rep </a:t>
                      </a:r>
                      <a:r>
                        <a:rPr lang="nb-NO" dirty="0" err="1"/>
                        <a:t>sprayhood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Kaldor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405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Rep forstag Sjarmanda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945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Sjøsetting og slippsetting, kranbil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7.000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813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/>
                        <a:t>SUM MAXIER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b="1" dirty="0"/>
                        <a:t>55.000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97304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41AD75-CB35-92EB-1A3C-C116B34ECA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836972"/>
              </p:ext>
            </p:extLst>
          </p:nvPr>
        </p:nvGraphicFramePr>
        <p:xfrm>
          <a:off x="6096000" y="5371392"/>
          <a:ext cx="528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181">
                  <a:extLst>
                    <a:ext uri="{9D8B030D-6E8A-4147-A177-3AD203B41FA5}">
                      <a16:colId xmlns:a16="http://schemas.microsoft.com/office/drawing/2014/main" val="1005142899"/>
                    </a:ext>
                  </a:extLst>
                </a:gridCol>
                <a:gridCol w="1320219">
                  <a:extLst>
                    <a:ext uri="{9D8B030D-6E8A-4147-A177-3AD203B41FA5}">
                      <a16:colId xmlns:a16="http://schemas.microsoft.com/office/drawing/2014/main" val="35632348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Investeringer avhengig av tilskudd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953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AIS systemer, begge*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30.000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908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046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835B01-4142-776A-618A-745BFB0BB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0B626-F288-5568-23E2-D6695D438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8. Budsjettforslag 2025 - Småbåter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F6C55261-118C-2837-DD9D-2EBBB92AF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972E8C-9A49-879E-3FB3-87317650B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00151" cy="4351338"/>
          </a:xfrm>
        </p:spPr>
        <p:txBody>
          <a:bodyPr>
            <a:normAutofit/>
          </a:bodyPr>
          <a:lstStyle/>
          <a:p>
            <a:r>
              <a:rPr lang="nb-NO" sz="2000" dirty="0"/>
              <a:t>Sette navn på alle båter – tildele båter til patruljene. </a:t>
            </a:r>
          </a:p>
          <a:p>
            <a:r>
              <a:rPr lang="nb-NO" sz="2000" dirty="0"/>
              <a:t>Viking trenger noe oppgradering / skruer og arbeid</a:t>
            </a:r>
          </a:p>
          <a:p>
            <a:r>
              <a:rPr lang="nb-NO" sz="2000" dirty="0"/>
              <a:t>Montere ny hekkplate og bunnplugg Pioner </a:t>
            </a:r>
            <a:r>
              <a:rPr lang="nb-NO" sz="2000" dirty="0" err="1"/>
              <a:t>Maxi</a:t>
            </a:r>
            <a:endParaRPr lang="nb-NO" sz="2000" dirty="0"/>
          </a:p>
          <a:p>
            <a:r>
              <a:rPr lang="nb-NO" sz="2000" dirty="0"/>
              <a:t>Innkjøp av en ny Pioner </a:t>
            </a:r>
            <a:r>
              <a:rPr lang="nb-NO" sz="2000" dirty="0" err="1"/>
              <a:t>Maxi</a:t>
            </a:r>
            <a:r>
              <a:rPr lang="nb-NO" sz="2000" dirty="0"/>
              <a:t>/12/13</a:t>
            </a:r>
          </a:p>
          <a:p>
            <a:r>
              <a:rPr lang="nb-NO" sz="2000" dirty="0"/>
              <a:t>Vurdere å selge Hunter, evt reparere forseil.</a:t>
            </a:r>
          </a:p>
          <a:p>
            <a:r>
              <a:rPr lang="nb-NO" sz="2000" dirty="0"/>
              <a:t>Vurdere å bytte ut 14 fot askeladden med en 16 foter.</a:t>
            </a:r>
          </a:p>
          <a:p>
            <a:r>
              <a:rPr lang="nb-NO" sz="2000" dirty="0"/>
              <a:t>Service på samtlige motorer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CB899CD-D4FA-0216-6E82-B2A22D979763}"/>
              </a:ext>
            </a:extLst>
          </p:cNvPr>
          <p:cNvCxnSpPr>
            <a:cxnSpLocks/>
          </p:cNvCxnSpPr>
          <p:nvPr/>
        </p:nvCxnSpPr>
        <p:spPr>
          <a:xfrm>
            <a:off x="5784112" y="1825625"/>
            <a:ext cx="0" cy="44156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5CD2F871-E6F9-BD55-69EB-82B38C8C1023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3977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1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F9AF48B-035C-4BC1-2EEA-BFC591767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433724"/>
              </p:ext>
            </p:extLst>
          </p:nvPr>
        </p:nvGraphicFramePr>
        <p:xfrm>
          <a:off x="6029874" y="1825625"/>
          <a:ext cx="52864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181">
                  <a:extLst>
                    <a:ext uri="{9D8B030D-6E8A-4147-A177-3AD203B41FA5}">
                      <a16:colId xmlns:a16="http://schemas.microsoft.com/office/drawing/2014/main" val="946050487"/>
                    </a:ext>
                  </a:extLst>
                </a:gridCol>
                <a:gridCol w="1320219">
                  <a:extLst>
                    <a:ext uri="{9D8B030D-6E8A-4147-A177-3AD203B41FA5}">
                      <a16:colId xmlns:a16="http://schemas.microsoft.com/office/drawing/2014/main" val="1785693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err="1"/>
                        <a:t>Ca</a:t>
                      </a:r>
                      <a:r>
                        <a:rPr lang="nb-NO" dirty="0"/>
                        <a:t> kostnad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6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Ny plate og bunnplugg pioner </a:t>
                      </a:r>
                      <a:r>
                        <a:rPr lang="nb-NO" dirty="0" err="1"/>
                        <a:t>maxi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20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Vårpuss Viking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2.000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52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Ny Pioner </a:t>
                      </a:r>
                      <a:r>
                        <a:rPr lang="nb-NO" dirty="0" err="1"/>
                        <a:t>maxi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20.000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025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Vårpuss alle båter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858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Nytt forseil Hunter*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432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Forbruk/drift (diesel og bensin utenom tokt/tur)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405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Kjøp av Ny askeladd 16 (forutsetter salg av 14-foter)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875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/>
                        <a:t>Sum båter: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b="1" dirty="0"/>
                        <a:t>58.000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028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988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1F58E-82E9-39B2-857B-AB247B813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CD13E-7419-803B-EA8F-3C21D699A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8. Budsjettforslag 2025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E1F482F4-52EB-527D-FC68-03CD4921B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A09E90-6942-18E9-CA8C-57593F353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AF73C7-AEC0-8440-81F7-42853E2C51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47" y="1465335"/>
            <a:ext cx="11299306" cy="514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21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D243C-AF0A-3E6F-2CC4-FAD3302697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286C6-AB82-7353-F943-1C98C1B75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9. Eventuelt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84EF7-64C3-C50F-C63A-F61FED0CF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Saker til behandling under eventuelt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Sette endelig dato for </a:t>
            </a:r>
            <a:r>
              <a:rPr lang="nb-NO" sz="2400"/>
              <a:t>Lifjelltur</a:t>
            </a:r>
            <a:endParaRPr lang="nb-NO" sz="24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C55C2E42-D17B-F6C9-6738-FA1CFF26FD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9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BC3D6-1E8B-F609-140B-1916159EF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Agenda årsmøte og </a:t>
            </a:r>
            <a:r>
              <a:rPr lang="nb-NO" sz="3600" dirty="0" err="1"/>
              <a:t>gruppeting</a:t>
            </a:r>
            <a:endParaRPr lang="nb-NO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5726E-BC85-B2C5-719C-4BBA7963F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2400" dirty="0"/>
              <a:t>Åpning av møte, godkjenning av innkalling og registrering av fremmøtte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Valg av ordstyrer, referent, signering av protokoll og tellekorps.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Behandling av årsrapport 2024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Behandling av regnskap 2024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Valg av roller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Informasjon fra forbund, krets og nettverk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Gjennomgang av hovedaktiviteter 2025 og kommende år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Gjennomgang av budsjettforslag 2025 – avstemmes mot aktivitetsplan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Eventuelt</a:t>
            </a:r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3FCB85DE-1178-8D57-1181-A093A40A4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69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52B9F-BFCD-1E8E-352C-C9746BAAF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CF5E2-7A77-7051-0D64-B43B442D4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1. Åpning av møte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EA507-DCBB-89C9-67C4-CA7CE4147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Åpning, opptelling og konstituering av møte</a:t>
            </a:r>
          </a:p>
          <a:p>
            <a:r>
              <a:rPr lang="nb-NO" sz="2400" dirty="0"/>
              <a:t>Følgende dokumenter er offentliggjort i forkant av årsmøte:</a:t>
            </a:r>
          </a:p>
          <a:p>
            <a:pPr lvl="1"/>
            <a:r>
              <a:rPr lang="nb-NO" sz="2000" dirty="0"/>
              <a:t>Innkalling til gruppetingets årsmøte</a:t>
            </a:r>
          </a:p>
          <a:p>
            <a:pPr lvl="1"/>
            <a:r>
              <a:rPr lang="nb-NO" sz="2000" dirty="0"/>
              <a:t>Årsrapport 2024</a:t>
            </a:r>
          </a:p>
          <a:p>
            <a:pPr lvl="1"/>
            <a:r>
              <a:rPr lang="nb-NO" sz="2000" dirty="0"/>
              <a:t>Resultatregnskap 2024</a:t>
            </a:r>
          </a:p>
          <a:p>
            <a:pPr lvl="1"/>
            <a:r>
              <a:rPr lang="nb-NO" sz="2000" dirty="0"/>
              <a:t>Kasserers beretning 2024</a:t>
            </a:r>
          </a:p>
          <a:p>
            <a:pPr lvl="1"/>
            <a:r>
              <a:rPr lang="nb-NO" sz="2000" dirty="0"/>
              <a:t>Revisors beretning 2024 (presenteres i møte)</a:t>
            </a:r>
          </a:p>
          <a:p>
            <a:pPr lvl="1"/>
            <a:r>
              <a:rPr lang="nb-NO" sz="2000" dirty="0"/>
              <a:t>Budsjettforslag med investeringsforslag 2025</a:t>
            </a:r>
          </a:p>
          <a:p>
            <a:pPr lvl="1"/>
            <a:endParaRPr lang="nb-NO" sz="2000" dirty="0"/>
          </a:p>
          <a:p>
            <a:r>
              <a:rPr lang="nb-NO" sz="2400" dirty="0"/>
              <a:t>I møtet vil vi kun gjennomgå denne presentasjonen. Det forutsettes at alle har lest gjennom underlagsdokumentene i forkant av møtet.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038975F1-CD42-432C-A31C-B338EA35A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39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4225A-6CF7-092D-5957-CD186EC6F4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94AD-C08D-E8B3-8FB2-31CA38D9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2. Valg av  møteledelse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21FE8-31D5-8776-EE97-D5D251C78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Det skal velges møteledelse i møtet:</a:t>
            </a:r>
          </a:p>
          <a:p>
            <a:pPr lvl="1"/>
            <a:r>
              <a:rPr lang="nb-NO" sz="2000" dirty="0"/>
              <a:t>Ordstyrer</a:t>
            </a:r>
          </a:p>
          <a:p>
            <a:pPr lvl="1"/>
            <a:r>
              <a:rPr lang="nb-NO" sz="2000" dirty="0"/>
              <a:t>Referent / protokollfører</a:t>
            </a:r>
          </a:p>
          <a:p>
            <a:pPr lvl="1"/>
            <a:r>
              <a:rPr lang="nb-NO" sz="2000" dirty="0"/>
              <a:t>To personer til å godkjenne referatet / protokollen</a:t>
            </a:r>
          </a:p>
          <a:p>
            <a:pPr lvl="1"/>
            <a:r>
              <a:rPr lang="nb-NO" sz="2000" dirty="0"/>
              <a:t>Tellekorps: En eller to personer til å bekrefte antall stemmer ved avstemninger</a:t>
            </a:r>
          </a:p>
          <a:p>
            <a:pPr lvl="1"/>
            <a:endParaRPr lang="nb-NO" sz="2000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6091103B-1006-67DA-8AC9-48508F50E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95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B62FA-2621-A22A-119F-A64437347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0DDF6-006B-F611-84C3-65CF16387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3. Årsrapport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AAAF5-7D42-FBC5-CA0E-B34711915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156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Utkast til årsrapport 2024 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A2E0CEAF-91D6-FA35-C658-0714831966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EE2E9B-B81E-B5AF-6FA6-0EE438ABDC5D}"/>
              </a:ext>
            </a:extLst>
          </p:cNvPr>
          <p:cNvCxnSpPr/>
          <p:nvPr/>
        </p:nvCxnSpPr>
        <p:spPr>
          <a:xfrm>
            <a:off x="5933209" y="1690688"/>
            <a:ext cx="0" cy="48021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C930D21-EDB2-4F17-B737-01BDEB3AEFF0}"/>
              </a:ext>
            </a:extLst>
          </p:cNvPr>
          <p:cNvSpPr txBox="1">
            <a:spLocks/>
          </p:cNvSpPr>
          <p:nvPr/>
        </p:nvSpPr>
        <p:spPr>
          <a:xfrm>
            <a:off x="6289964" y="1825625"/>
            <a:ext cx="52038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b-NO" sz="2400" dirty="0"/>
              <a:t>Hovedpunkter: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sz="2400" dirty="0"/>
          </a:p>
          <a:p>
            <a:r>
              <a:rPr lang="nb-NO" sz="1600" dirty="0"/>
              <a:t>59 medlemmer i 2024.</a:t>
            </a:r>
          </a:p>
          <a:p>
            <a:r>
              <a:rPr lang="nb-NO" sz="1600" dirty="0"/>
              <a:t>Mange på venteliste, særlig i småspeider</a:t>
            </a:r>
          </a:p>
          <a:p>
            <a:r>
              <a:rPr lang="nb-NO" sz="1600" dirty="0"/>
              <a:t>Nedgang i ledere, stabilt i andre enheter</a:t>
            </a:r>
          </a:p>
          <a:p>
            <a:r>
              <a:rPr lang="nb-NO" sz="1600" dirty="0"/>
              <a:t>«vanlige aktiviteter» i 2024</a:t>
            </a:r>
          </a:p>
          <a:p>
            <a:r>
              <a:rPr lang="nb-NO" sz="1600" dirty="0"/>
              <a:t>«Regnskapsteknisk» underskudd</a:t>
            </a:r>
          </a:p>
          <a:p>
            <a:r>
              <a:rPr lang="nb-NO" sz="1600" dirty="0"/>
              <a:t>God kontantbeholdning</a:t>
            </a:r>
          </a:p>
          <a:p>
            <a:r>
              <a:rPr lang="nb-NO" sz="1600" dirty="0"/>
              <a:t>Båtmateriell</a:t>
            </a:r>
          </a:p>
          <a:p>
            <a:r>
              <a:rPr lang="nb-NO" sz="1600" dirty="0"/>
              <a:t>Annet materiell</a:t>
            </a:r>
          </a:p>
          <a:p>
            <a:endParaRPr lang="nb-NO" sz="1600" dirty="0"/>
          </a:p>
          <a:p>
            <a:endParaRPr lang="nb-NO" sz="1600" dirty="0"/>
          </a:p>
          <a:p>
            <a:endParaRPr lang="nb-NO" sz="1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0DD063-5F4A-C64B-F04E-F0B32AB770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071" y="2473037"/>
            <a:ext cx="3849948" cy="350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31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8603CA-6770-A7E5-1A77-749EF8793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FF59-A42D-7096-636C-A5315FDBE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4. Regnskap 2024</a:t>
            </a: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61C3C437-1ED2-1EAB-9522-7CFC768E9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A05B86-544C-2AF5-825C-23656B536909}"/>
              </a:ext>
            </a:extLst>
          </p:cNvPr>
          <p:cNvCxnSpPr>
            <a:cxnSpLocks/>
          </p:cNvCxnSpPr>
          <p:nvPr/>
        </p:nvCxnSpPr>
        <p:spPr>
          <a:xfrm>
            <a:off x="6096000" y="1825625"/>
            <a:ext cx="0" cy="48869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96A986E-4A53-099F-F7DE-DBC5AD3BD2E8}"/>
              </a:ext>
            </a:extLst>
          </p:cNvPr>
          <p:cNvSpPr txBox="1">
            <a:spLocks/>
          </p:cNvSpPr>
          <p:nvPr/>
        </p:nvSpPr>
        <p:spPr>
          <a:xfrm>
            <a:off x="6429959" y="1825625"/>
            <a:ext cx="50638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2400" dirty="0"/>
              <a:t>Resultatregnskap 2024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Hovedpunkter kasserers beretning</a:t>
            </a:r>
          </a:p>
          <a:p>
            <a:r>
              <a:rPr lang="nb-NO" sz="1600" dirty="0"/>
              <a:t>Ikke </a:t>
            </a:r>
            <a:r>
              <a:rPr lang="nb-NO" sz="1600" dirty="0" err="1"/>
              <a:t>iht</a:t>
            </a:r>
            <a:r>
              <a:rPr lang="nb-NO" sz="1600" dirty="0"/>
              <a:t> regnskapsskikk – men akseptert av Norges Speiderforbund</a:t>
            </a:r>
          </a:p>
          <a:p>
            <a:r>
              <a:rPr lang="nb-NO" sz="1600" dirty="0"/>
              <a:t>Underskudd -75.241 skyldes utbetaling av seil hvor tilskudd ble gjort i 2023.</a:t>
            </a:r>
          </a:p>
          <a:p>
            <a:r>
              <a:rPr lang="nb-NO" sz="1600" dirty="0"/>
              <a:t>909.721.- på bankkonto</a:t>
            </a:r>
          </a:p>
          <a:p>
            <a:r>
              <a:rPr lang="nb-NO" sz="1600" dirty="0"/>
              <a:t>Betydelig verdi i båter og materiell</a:t>
            </a:r>
          </a:p>
          <a:p>
            <a:r>
              <a:rPr lang="nb-NO" sz="1600" dirty="0"/>
              <a:t>Anbefaler overføring av penger til kapitalkonto</a:t>
            </a:r>
          </a:p>
          <a:p>
            <a:r>
              <a:rPr lang="nb-NO" sz="1600" dirty="0"/>
              <a:t>God økonomisk situasjon, grunnlag for videre drift</a:t>
            </a:r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E5AFDFB-606D-557A-1734-1D6F17AA9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101714"/>
              </p:ext>
            </p:extLst>
          </p:nvPr>
        </p:nvGraphicFramePr>
        <p:xfrm>
          <a:off x="698204" y="1825618"/>
          <a:ext cx="5063828" cy="4752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8670">
                  <a:extLst>
                    <a:ext uri="{9D8B030D-6E8A-4147-A177-3AD203B41FA5}">
                      <a16:colId xmlns:a16="http://schemas.microsoft.com/office/drawing/2014/main" val="2496165588"/>
                    </a:ext>
                  </a:extLst>
                </a:gridCol>
                <a:gridCol w="429579">
                  <a:extLst>
                    <a:ext uri="{9D8B030D-6E8A-4147-A177-3AD203B41FA5}">
                      <a16:colId xmlns:a16="http://schemas.microsoft.com/office/drawing/2014/main" val="164487096"/>
                    </a:ext>
                  </a:extLst>
                </a:gridCol>
                <a:gridCol w="650877">
                  <a:extLst>
                    <a:ext uri="{9D8B030D-6E8A-4147-A177-3AD203B41FA5}">
                      <a16:colId xmlns:a16="http://schemas.microsoft.com/office/drawing/2014/main" val="3903406644"/>
                    </a:ext>
                  </a:extLst>
                </a:gridCol>
                <a:gridCol w="742000">
                  <a:extLst>
                    <a:ext uri="{9D8B030D-6E8A-4147-A177-3AD203B41FA5}">
                      <a16:colId xmlns:a16="http://schemas.microsoft.com/office/drawing/2014/main" val="3008218818"/>
                    </a:ext>
                  </a:extLst>
                </a:gridCol>
                <a:gridCol w="611825">
                  <a:extLst>
                    <a:ext uri="{9D8B030D-6E8A-4147-A177-3AD203B41FA5}">
                      <a16:colId xmlns:a16="http://schemas.microsoft.com/office/drawing/2014/main" val="4106560176"/>
                    </a:ext>
                  </a:extLst>
                </a:gridCol>
                <a:gridCol w="650877">
                  <a:extLst>
                    <a:ext uri="{9D8B030D-6E8A-4147-A177-3AD203B41FA5}">
                      <a16:colId xmlns:a16="http://schemas.microsoft.com/office/drawing/2014/main" val="1058983681"/>
                    </a:ext>
                  </a:extLst>
                </a:gridCol>
              </a:tblGrid>
              <a:tr h="169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INNTEKTER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3701903120"/>
                  </a:ext>
                </a:extLst>
              </a:tr>
              <a:tr h="234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 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Note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Budsjett 2023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Resultat 2023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Budsjett 2024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Resultat 2024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30335348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Driftsinntekter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 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2452145840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    Lotteri og dugnadsinntekter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50 000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66 181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75 000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60 941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4011477499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Gaver og støtte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100 000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330 030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50 000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82 781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1820107324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    </a:t>
                      </a:r>
                      <a:r>
                        <a:rPr lang="nb-NO" sz="800" kern="0" dirty="0" err="1">
                          <a:effectLst/>
                        </a:rPr>
                        <a:t>Kontigenter</a:t>
                      </a:r>
                      <a:r>
                        <a:rPr lang="nb-NO" sz="800" kern="0" dirty="0">
                          <a:effectLst/>
                        </a:rPr>
                        <a:t> NSF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15 000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22 500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15 000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21 395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2838826879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    Turer, aktiviteter og leire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106 938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35 672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1067308201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    Driftsinntekter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1 132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19 345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4049874848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    Andre inntekter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5 000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884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5 000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12 876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2295595568"/>
                  </a:ext>
                </a:extLst>
              </a:tr>
              <a:tr h="14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Renteinntekter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4 000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13 327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15 000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18 307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2240757136"/>
                  </a:ext>
                </a:extLst>
              </a:tr>
              <a:tr h="14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Sum inntekter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174 000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540 993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160 000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251 318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extLst>
                  <a:ext uri="{0D108BD9-81ED-4DB2-BD59-A6C34878D82A}">
                    <a16:rowId xmlns:a16="http://schemas.microsoft.com/office/drawing/2014/main" val="1214945071"/>
                  </a:ext>
                </a:extLst>
              </a:tr>
              <a:tr h="14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 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2147311661"/>
                  </a:ext>
                </a:extLst>
              </a:tr>
              <a:tr h="169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UTGIFTER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 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1425100820"/>
                  </a:ext>
                </a:extLst>
              </a:tr>
              <a:tr h="227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Note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Budsjett 2023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Resultat 2023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Budsjett 2024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Resultat 2024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2907081338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Driftskostnader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2431590588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    Brygge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-20 000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-18 248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-14 000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-9 456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810037050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Speiderhuset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-10000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-10 000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-200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426307390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Båter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-192 000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-47 263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-132 000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-102 056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1575793884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Driftskostnader, gruppedrift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-20 000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-36 454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-30 000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-65 780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2975100993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Tur, aktiviteter og leire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 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-77 033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-37 985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2614334227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Lotteri- og dugnadsutgifter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-227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1420911422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Investeringer fra tilskudd og gaver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-70 990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-100 000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-71 275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34298146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Forsikringspremier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-25 000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-23 004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-25 000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-23 621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583627800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Kontigenter NSF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-7 000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-6 750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-7 000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-9 550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4257066914"/>
                  </a:ext>
                </a:extLst>
              </a:tr>
              <a:tr h="14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    Andre utgifter (diverse)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-3 000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-6 408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245638704"/>
                  </a:ext>
                </a:extLst>
              </a:tr>
              <a:tr h="14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Sum kostnader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-274000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-279 742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-321 000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-326 558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1649984193"/>
                  </a:ext>
                </a:extLst>
              </a:tr>
              <a:tr h="13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 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1618487261"/>
                  </a:ext>
                </a:extLst>
              </a:tr>
              <a:tr h="169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RESULTAT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34915372"/>
                  </a:ext>
                </a:extLst>
              </a:tr>
              <a:tr h="286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Note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Budsjett 2023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Resultat 2023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Budsjett 2024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Resultat 2024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4155361662"/>
                  </a:ext>
                </a:extLst>
              </a:tr>
              <a:tr h="14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Driftsresultat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 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-100 000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261 251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>
                          <a:effectLst/>
                        </a:rPr>
                        <a:t>-161 000</a:t>
                      </a:r>
                      <a:endParaRPr lang="nb-NO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b-NO" sz="800" kern="0" dirty="0">
                          <a:effectLst/>
                        </a:rPr>
                        <a:t>-75 241</a:t>
                      </a:r>
                      <a:endParaRPr lang="nb-NO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87" marR="28287" marT="0" marB="0" anchor="b"/>
                </a:tc>
                <a:extLst>
                  <a:ext uri="{0D108BD9-81ED-4DB2-BD59-A6C34878D82A}">
                    <a16:rowId xmlns:a16="http://schemas.microsoft.com/office/drawing/2014/main" val="409259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08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AF0AE-06C6-749E-13B3-92759C0D9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2B96B-74C3-9C5B-A402-81EBC5C7D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5. Valg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9DBFF-B91E-00E4-68B8-148860BA0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Reglene til Norges Speiderforbund sier at noen roller i speidergruppene skal velges blant gruppas medlemmer eller andre tilknyttede personer. Vanligvis velges rollene for to år, og man skal normalt ha rollen i maksimalt 6 år. </a:t>
            </a:r>
          </a:p>
          <a:p>
            <a:pPr marL="0" indent="0">
              <a:buNone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573D0A3A-11DB-F0B9-BF84-D25806C18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8A40F0-231E-832A-63F9-D586016E2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213419"/>
              </p:ext>
            </p:extLst>
          </p:nvPr>
        </p:nvGraphicFramePr>
        <p:xfrm>
          <a:off x="838200" y="3144203"/>
          <a:ext cx="10515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091">
                  <a:extLst>
                    <a:ext uri="{9D8B030D-6E8A-4147-A177-3AD203B41FA5}">
                      <a16:colId xmlns:a16="http://schemas.microsoft.com/office/drawing/2014/main" val="1884723994"/>
                    </a:ext>
                  </a:extLst>
                </a:gridCol>
                <a:gridCol w="5870864">
                  <a:extLst>
                    <a:ext uri="{9D8B030D-6E8A-4147-A177-3AD203B41FA5}">
                      <a16:colId xmlns:a16="http://schemas.microsoft.com/office/drawing/2014/main" val="1648726246"/>
                    </a:ext>
                  </a:extLst>
                </a:gridCol>
                <a:gridCol w="1700645">
                  <a:extLst>
                    <a:ext uri="{9D8B030D-6E8A-4147-A177-3AD203B41FA5}">
                      <a16:colId xmlns:a16="http://schemas.microsoft.com/office/drawing/2014/main" val="3867526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Rolle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Funksjon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49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Gruppeleder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Gruppas administrative leder og kontaktperson utad. Velges blant godkjente ledere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2026-2028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79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Revisor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Uavhengig kontroll av speidergruppas regnskap.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2026-2028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263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/>
                        <a:t>Kasserer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Føre kontroll og oversikt med speidergruppas regnskap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2025-2027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328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/>
                        <a:t>Gruppestyremedlemmer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Normalt speidergruppas enhetsleder inklusive gruppeleder. Registreres i Enhetsregistret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2025-2027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74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b="1" dirty="0"/>
                        <a:t>Gruppens representanter til kretstinget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Gruppetinget skal bestemmer hvem som representerer speidergruppa på kretsting. Velges for et år av gangen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94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983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58C095-0B7E-5E64-905E-B84D1492B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D891-7015-0FB4-0F02-06A08B4BE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4887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6. Informasjon - Forbund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66DD9-A4B6-0B7D-1069-3513ED80E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063837" cy="4667250"/>
          </a:xfrm>
        </p:spPr>
        <p:txBody>
          <a:bodyPr>
            <a:normAutofit/>
          </a:bodyPr>
          <a:lstStyle/>
          <a:p>
            <a:r>
              <a:rPr lang="nb-NO" sz="2400" dirty="0" err="1"/>
              <a:t>Friluftlivets</a:t>
            </a:r>
            <a:r>
              <a:rPr lang="nb-NO" sz="2400" dirty="0"/>
              <a:t> år 2025:</a:t>
            </a:r>
          </a:p>
          <a:p>
            <a:pPr lvl="1">
              <a:buFontTx/>
              <a:buChar char="-"/>
            </a:pPr>
            <a:r>
              <a:rPr lang="nb-NO" sz="2000" dirty="0"/>
              <a:t>Flere arrangement i Norges Speiderforbund</a:t>
            </a:r>
          </a:p>
          <a:p>
            <a:pPr lvl="1">
              <a:buFontTx/>
              <a:buChar char="-"/>
            </a:pPr>
            <a:r>
              <a:rPr lang="nb-NO" sz="2000" dirty="0"/>
              <a:t>Muligheter til å søke støtte til konkrete arrangement</a:t>
            </a:r>
          </a:p>
          <a:p>
            <a:pPr lvl="1">
              <a:buFontTx/>
              <a:buChar char="-"/>
            </a:pPr>
            <a:endParaRPr lang="nb-NO" sz="2000" dirty="0"/>
          </a:p>
          <a:p>
            <a:pPr>
              <a:buFontTx/>
              <a:buChar char="-"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A404B806-866F-2496-F94A-1BAD1F3C30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9" y="244327"/>
            <a:ext cx="2597576" cy="108607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87563D9-7153-DC1A-6A28-CEA13246AD40}"/>
              </a:ext>
            </a:extLst>
          </p:cNvPr>
          <p:cNvSpPr txBox="1">
            <a:spLocks/>
          </p:cNvSpPr>
          <p:nvPr/>
        </p:nvSpPr>
        <p:spPr>
          <a:xfrm>
            <a:off x="6364300" y="1825625"/>
            <a:ext cx="506383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nb-NO" sz="2400" dirty="0"/>
              <a:t>Nyheter fra Landsleir 2025</a:t>
            </a:r>
          </a:p>
          <a:p>
            <a:pPr lvl="1">
              <a:buFontTx/>
              <a:buChar char="-"/>
            </a:pPr>
            <a:r>
              <a:rPr lang="nb-NO" sz="2000" dirty="0"/>
              <a:t>Forhåndsoppgaver</a:t>
            </a:r>
          </a:p>
          <a:p>
            <a:pPr lvl="1">
              <a:buFontTx/>
              <a:buChar char="-"/>
            </a:pPr>
            <a:r>
              <a:rPr lang="nb-NO" sz="2000" dirty="0"/>
              <a:t>Påmeldingen åpnes i februar og stenger </a:t>
            </a:r>
            <a:r>
              <a:rPr lang="nb-NO" sz="2000" dirty="0" err="1"/>
              <a:t>ca</a:t>
            </a:r>
            <a:r>
              <a:rPr lang="nb-NO" sz="2000" dirty="0"/>
              <a:t> 4 april.</a:t>
            </a:r>
          </a:p>
          <a:p>
            <a:pPr lvl="1">
              <a:buFontTx/>
              <a:buChar char="-"/>
            </a:pPr>
            <a:r>
              <a:rPr lang="nb-NO" sz="2000" dirty="0"/>
              <a:t>Endelig pris ikke avklart, antatt </a:t>
            </a:r>
            <a:r>
              <a:rPr lang="nb-NO" sz="2000" dirty="0" err="1"/>
              <a:t>ca</a:t>
            </a:r>
            <a:r>
              <a:rPr lang="nb-NO" sz="2000" dirty="0"/>
              <a:t> 4.000 (</a:t>
            </a:r>
            <a:r>
              <a:rPr lang="nb-NO" sz="2000" dirty="0" err="1"/>
              <a:t>inkl</a:t>
            </a:r>
            <a:r>
              <a:rPr lang="nb-NO" sz="2000" dirty="0"/>
              <a:t> egen transport)</a:t>
            </a:r>
          </a:p>
          <a:p>
            <a:pPr lvl="1">
              <a:buFontTx/>
              <a:buChar char="-"/>
            </a:pPr>
            <a:endParaRPr lang="nb-NO" sz="1600" dirty="0"/>
          </a:p>
          <a:p>
            <a:pPr lvl="1">
              <a:buFontTx/>
              <a:buChar char="-"/>
            </a:pPr>
            <a:endParaRPr lang="nb-NO" sz="2000" dirty="0"/>
          </a:p>
          <a:p>
            <a:pPr>
              <a:buFontTx/>
              <a:buChar char="-"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9AB876-8E2B-7082-F7A8-12D596D11B4C}"/>
              </a:ext>
            </a:extLst>
          </p:cNvPr>
          <p:cNvCxnSpPr/>
          <p:nvPr/>
        </p:nvCxnSpPr>
        <p:spPr>
          <a:xfrm>
            <a:off x="6096000" y="1690688"/>
            <a:ext cx="0" cy="48971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192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2035</Words>
  <Application>Microsoft Office PowerPoint</Application>
  <PresentationFormat>Widescreen</PresentationFormat>
  <Paragraphs>515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Aptos</vt:lpstr>
      <vt:lpstr>Aptos Display</vt:lpstr>
      <vt:lpstr>Arial</vt:lpstr>
      <vt:lpstr>Office Theme</vt:lpstr>
      <vt:lpstr>Gruppetingets Årsmøte 2025</vt:lpstr>
      <vt:lpstr>PowerPoint Presentation</vt:lpstr>
      <vt:lpstr>Agenda årsmøte og gruppeting</vt:lpstr>
      <vt:lpstr>1. Åpning av møte</vt:lpstr>
      <vt:lpstr>2. Valg av  møteledelse</vt:lpstr>
      <vt:lpstr>3. Årsrapport 2024</vt:lpstr>
      <vt:lpstr>4. Regnskap 2024</vt:lpstr>
      <vt:lpstr>5. Valg</vt:lpstr>
      <vt:lpstr>6. Informasjon - Forbund</vt:lpstr>
      <vt:lpstr>6. Informasjon - Krets</vt:lpstr>
      <vt:lpstr>6. Informasjon – Nettverk Sjø</vt:lpstr>
      <vt:lpstr>6. Informasjon – Nettverk Sjø (2)</vt:lpstr>
      <vt:lpstr>7. Hovedaktivteter og planer 2025</vt:lpstr>
      <vt:lpstr>7. Hovedaktivteter og planer 2025</vt:lpstr>
      <vt:lpstr>7. Hovedaktivteter og planer 2025</vt:lpstr>
      <vt:lpstr>8. Budsjettforslag 2025 - Drift</vt:lpstr>
      <vt:lpstr>8. Budsjettforslag 2025 - Drift</vt:lpstr>
      <vt:lpstr>8. Budsjettforslag 2025 – Brygge</vt:lpstr>
      <vt:lpstr>8. Budsjettforslag 2025 – Speiderhuset</vt:lpstr>
      <vt:lpstr>8. Budsjettforslag 2025 - Pontos</vt:lpstr>
      <vt:lpstr>8. Budsjettforslag 2025 - Maxier</vt:lpstr>
      <vt:lpstr>8. Budsjettforslag 2025 - Småbåter</vt:lpstr>
      <vt:lpstr>8. Budsjettforslag 2025</vt:lpstr>
      <vt:lpstr>9. Eventuelt</vt:lpstr>
    </vt:vector>
  </TitlesOfParts>
  <Company>Equinor 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Gruppetingets Årsmøte 2025</dc:title>
  <dc:creator>Kim Roar Garstad-Berg</dc:creator>
  <cp:lastModifiedBy>Kim Roar Garstad-Berg</cp:lastModifiedBy>
  <cp:revision>3</cp:revision>
  <dcterms:created xsi:type="dcterms:W3CDTF">2025-01-20T07:28:10Z</dcterms:created>
  <dcterms:modified xsi:type="dcterms:W3CDTF">2025-01-29T10:56:29Z</dcterms:modified>
</cp:coreProperties>
</file>